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6" r:id="rId4"/>
  </p:sldMasterIdLst>
  <p:notesMasterIdLst>
    <p:notesMasterId r:id="rId20"/>
  </p:notesMasterIdLst>
  <p:handoutMasterIdLst>
    <p:handoutMasterId r:id="rId21"/>
  </p:handoutMasterIdLst>
  <p:sldIdLst>
    <p:sldId id="3516" r:id="rId5"/>
    <p:sldId id="3583" r:id="rId6"/>
    <p:sldId id="3570" r:id="rId7"/>
    <p:sldId id="3584" r:id="rId8"/>
    <p:sldId id="3585" r:id="rId9"/>
    <p:sldId id="3581" r:id="rId10"/>
    <p:sldId id="3574" r:id="rId11"/>
    <p:sldId id="3575" r:id="rId12"/>
    <p:sldId id="3576" r:id="rId13"/>
    <p:sldId id="3582" r:id="rId14"/>
    <p:sldId id="3577" r:id="rId15"/>
    <p:sldId id="3578" r:id="rId16"/>
    <p:sldId id="3579" r:id="rId17"/>
    <p:sldId id="3580" r:id="rId18"/>
    <p:sldId id="3544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기본 구역" id="{E01BE995-BFC2-4ED8-A89B-DF4717FF67A0}">
          <p14:sldIdLst>
            <p14:sldId id="3516"/>
            <p14:sldId id="3583"/>
            <p14:sldId id="3570"/>
            <p14:sldId id="3584"/>
            <p14:sldId id="3585"/>
            <p14:sldId id="3581"/>
          </p14:sldIdLst>
        </p14:section>
        <p14:section name="1일차 의견" id="{AA423445-CF8D-4C9F-BE21-FB9C7DC69DC6}">
          <p14:sldIdLst>
            <p14:sldId id="3574"/>
            <p14:sldId id="3575"/>
            <p14:sldId id="3576"/>
            <p14:sldId id="3582"/>
            <p14:sldId id="3577"/>
            <p14:sldId id="3578"/>
            <p14:sldId id="3579"/>
            <p14:sldId id="3580"/>
            <p14:sldId id="35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EDEA"/>
    <a:srgbClr val="1F6765"/>
    <a:srgbClr val="FF6600"/>
    <a:srgbClr val="D8ECEB"/>
    <a:srgbClr val="418587"/>
    <a:srgbClr val="C9FAFC"/>
    <a:srgbClr val="A5D2D3"/>
    <a:srgbClr val="71C1B3"/>
    <a:srgbClr val="B5DBD3"/>
    <a:srgbClr val="CAE5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302750-B8AB-424B-8708-DD4EB77ECD3B}" v="14" dt="2024-09-23T23:58:16.144"/>
  </p1510:revLst>
</p1510:revInfo>
</file>

<file path=ppt/tableStyles.xml><?xml version="1.0" encoding="utf-8"?>
<a:tblStyleLst xmlns:a="http://schemas.openxmlformats.org/drawingml/2006/main" def="{A4739C91-EA2B-441A-B1FC-6100ADDC1FEA}">
  <a:tblStyle styleId="{A4739C91-EA2B-441A-B1FC-6100ADDC1F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84" autoAdjust="0"/>
    <p:restoredTop sz="95153" autoAdjust="0"/>
  </p:normalViewPr>
  <p:slideViewPr>
    <p:cSldViewPr snapToGrid="0">
      <p:cViewPr varScale="1">
        <p:scale>
          <a:sx n="107" d="100"/>
          <a:sy n="107" d="100"/>
        </p:scale>
        <p:origin x="708" y="10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D5EE2-0F71-437D-9438-13CCE6E2D3A4}" type="datetimeFigureOut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5F53A9-D8CC-4D53-A6BF-2C0C2798EC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9014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10300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  <a:tabLst/>
              <a:defRPr/>
            </a:pPr>
            <a:endParaRPr lang="en-US" altLang="ko-KR"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2864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  <a:tabLst/>
              <a:defRPr/>
            </a:pPr>
            <a:endParaRPr lang="en-US" altLang="ko-KR"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0621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  <a:tabLst/>
              <a:defRPr/>
            </a:pPr>
            <a:endParaRPr lang="en-US" altLang="ko-KR"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07540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  <a:tabLst/>
              <a:defRPr/>
            </a:pPr>
            <a:endParaRPr lang="en-US" altLang="ko-KR"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3584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  <a:tabLst/>
              <a:defRPr/>
            </a:pPr>
            <a:endParaRPr lang="en-US" altLang="ko-KR"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64613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7085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  <a:tabLst/>
              <a:defRPr/>
            </a:pPr>
            <a:endParaRPr lang="en-US" altLang="ko-KR"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0980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  <a:tabLst/>
              <a:defRPr/>
            </a:pPr>
            <a:endParaRPr lang="en-US" altLang="ko-KR"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7675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  <a:tabLst/>
              <a:defRPr/>
            </a:pPr>
            <a:endParaRPr lang="en-US" altLang="ko-KR"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3316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  <a:tabLst/>
              <a:defRPr/>
            </a:pPr>
            <a:endParaRPr lang="en-US" altLang="ko-KR"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6776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5837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  <a:tabLst/>
              <a:defRPr/>
            </a:pPr>
            <a:endParaRPr lang="en-US" altLang="ko-KR"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9056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  <a:tabLst/>
              <a:defRPr/>
            </a:pPr>
            <a:endParaRPr lang="en-US" altLang="ko-KR"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3110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  <a:tabLst/>
              <a:defRPr/>
            </a:pPr>
            <a:endParaRPr lang="en-US" altLang="ko-KR"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1087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>
  <p:cSld name="사용자 지정 레이아웃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C7CF2056-2E41-4C40-AE19-A9A1125F85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15" b="21945"/>
          <a:stretch/>
        </p:blipFill>
        <p:spPr>
          <a:xfrm>
            <a:off x="0" y="3596531"/>
            <a:ext cx="12192000" cy="28590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EA947DF-4474-4457-99B3-14ADC3E382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2" b="21945"/>
          <a:stretch/>
        </p:blipFill>
        <p:spPr>
          <a:xfrm>
            <a:off x="0" y="0"/>
            <a:ext cx="12192000" cy="360059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30C2DB1-E1BF-4A77-BBF7-D6BABA4974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15" b="21945"/>
          <a:stretch/>
        </p:blipFill>
        <p:spPr>
          <a:xfrm>
            <a:off x="0" y="6148873"/>
            <a:ext cx="12192000" cy="709127"/>
          </a:xfrm>
          <a:prstGeom prst="rect">
            <a:avLst/>
          </a:prstGeom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532456" y="510866"/>
            <a:ext cx="10821346" cy="59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3446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9pPr>
          </a:lstStyle>
          <a:p>
            <a:endParaRPr dirty="0"/>
          </a:p>
        </p:txBody>
      </p:sp>
      <p:cxnSp>
        <p:nvCxnSpPr>
          <p:cNvPr id="18" name="Google Shape;18;p3"/>
          <p:cNvCxnSpPr>
            <a:cxnSpLocks/>
            <a:stCxn id="22" idx="1"/>
            <a:endCxn id="22" idx="3"/>
          </p:cNvCxnSpPr>
          <p:nvPr/>
        </p:nvCxnSpPr>
        <p:spPr>
          <a:xfrm>
            <a:off x="0" y="6503437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" name="Google Shape;19;p3"/>
          <p:cNvSpPr txBox="1"/>
          <p:nvPr/>
        </p:nvSpPr>
        <p:spPr>
          <a:xfrm>
            <a:off x="11266756" y="6559088"/>
            <a:ext cx="755737" cy="15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31"/>
              <a:buFont typeface="Arial"/>
              <a:buNone/>
            </a:pPr>
            <a:fld id="{00000000-1234-1234-1234-123412341234}" type="slidenum">
              <a:rPr lang="en-US" altLang="ko-KR" sz="1023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831"/>
                <a:buFont typeface="Arial"/>
                <a:buNone/>
              </a:pPr>
              <a:t>‹#›</a:t>
            </a:fld>
            <a:endParaRPr sz="1023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210470" y="6559088"/>
            <a:ext cx="3556571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92" b="1" i="0" u="none" strike="noStrike" cap="none" dirty="0">
                <a:solidFill>
                  <a:srgbClr val="34AEAA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/>
                <a:sym typeface="Arial"/>
              </a:rPr>
              <a:t>KT AIVLE School</a:t>
            </a:r>
            <a:endParaRPr sz="1723" dirty="0">
              <a:solidFill>
                <a:srgbClr val="34AEAA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553369" y="1338454"/>
            <a:ext cx="10757098" cy="655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562722" marR="0" lvl="0" indent="-468935" algn="l" rtl="0">
              <a:lnSpc>
                <a:spcPct val="90000"/>
              </a:lnSpc>
              <a:spcBef>
                <a:spcPts val="123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  <a:defRPr sz="2954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125444" marR="0" lvl="1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21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688165" marR="0" lvl="2" indent="-406410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50887" marR="0" lvl="3" indent="-390779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72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813609" marR="0" lvl="4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376331" marR="0" lvl="5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939052" marR="0" lvl="6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01774" marR="0" lvl="7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064496" marR="0" lvl="8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DB33C9-9F17-4570-866B-17EF57204CD7}"/>
              </a:ext>
            </a:extLst>
          </p:cNvPr>
          <p:cNvSpPr/>
          <p:nvPr userDrawn="1"/>
        </p:nvSpPr>
        <p:spPr>
          <a:xfrm>
            <a:off x="169507" y="1142862"/>
            <a:ext cx="11852986" cy="5274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Google Shape;12;p40">
            <a:extLst>
              <a:ext uri="{FF2B5EF4-FFF2-40B4-BE49-F238E27FC236}">
                <a16:creationId xmlns:a16="http://schemas.microsoft.com/office/drawing/2014/main" id="{101F6C97-5613-4029-91DD-AB91A50C6258}"/>
              </a:ext>
            </a:extLst>
          </p:cNvPr>
          <p:cNvCxnSpPr/>
          <p:nvPr userDrawn="1"/>
        </p:nvCxnSpPr>
        <p:spPr>
          <a:xfrm rot="10800000">
            <a:off x="-5" y="1046297"/>
            <a:ext cx="12192005" cy="20820"/>
          </a:xfrm>
          <a:prstGeom prst="straightConnector1">
            <a:avLst/>
          </a:prstGeom>
          <a:noFill/>
          <a:ln w="28575" cap="flat" cmpd="thickThin">
            <a:solidFill>
              <a:srgbClr val="02BDB6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4" name="Google Shape;39;p42">
            <a:extLst>
              <a:ext uri="{FF2B5EF4-FFF2-40B4-BE49-F238E27FC236}">
                <a16:creationId xmlns:a16="http://schemas.microsoft.com/office/drawing/2014/main" id="{CD0CE241-17D8-47FB-BD1F-FE7D316AC62A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954455" y="126128"/>
            <a:ext cx="1068038" cy="243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37679" y="404873"/>
            <a:ext cx="1314508" cy="24324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/>
          <p:nvPr/>
        </p:nvSpPr>
        <p:spPr>
          <a:xfrm>
            <a:off x="7873572" y="3492799"/>
            <a:ext cx="2741372" cy="241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969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Make it possible</a:t>
            </a:r>
            <a:endParaRPr sz="1723" dirty="0"/>
          </a:p>
        </p:txBody>
      </p:sp>
      <p:pic>
        <p:nvPicPr>
          <p:cNvPr id="31" name="Google Shape;31;p5" descr="텍스트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52094" y="2907769"/>
            <a:ext cx="2372373" cy="49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4CD8E5-A4BC-4AC3-9C10-5483E0D95A4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4561"/>
            <a:ext cx="12192000" cy="75027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269241" y="1189178"/>
            <a:ext cx="11653522" cy="689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562722" marR="0" lvl="0" indent="-484566" algn="l" rtl="0">
              <a:lnSpc>
                <a:spcPct val="90000"/>
              </a:lnSpc>
              <a:spcBef>
                <a:spcPts val="1231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✔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125444" marR="0" lvl="1" indent="-433765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95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688165" marR="0" lvl="2" indent="-416804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733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250887" marR="0" lvl="3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813609" marR="0" lvl="4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376331" marR="0" lvl="5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939052" marR="0" lvl="6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01774" marR="0" lvl="7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064496" marR="0" lvl="8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0" y="0"/>
            <a:ext cx="3692308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541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sz="431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sz="431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sz="431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sz="431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sz="431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sz="4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sz="4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sz="4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sz="4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56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562722" marR="0" lvl="0" indent="-456586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242"/>
              <a:buFont typeface="Arial"/>
              <a:buChar char="•"/>
              <a:defRPr sz="275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125444" marR="0" lvl="1" indent="-433765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688165" marR="0" lvl="2" indent="-418524" algn="l" rtl="0">
              <a:lnSpc>
                <a:spcPct val="90000"/>
              </a:lnSpc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755"/>
              <a:buFont typeface="Arial"/>
              <a:buChar char="•"/>
              <a:defRPr sz="215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50887" marR="0" lvl="3" indent="-403284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560"/>
              <a:buFont typeface="Arial"/>
              <a:buChar char="–"/>
              <a:defRPr sz="19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813609" marR="0" lvl="4" indent="-403284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560"/>
              <a:buFont typeface="Arial"/>
              <a:buChar char="»"/>
              <a:defRPr sz="19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376331" marR="0" lvl="5" indent="-40589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939052" marR="0" lvl="6" indent="-40589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01774" marR="0" lvl="7" indent="-40589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064496" marR="0" lvl="8" indent="-40589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Section Tit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269241" y="2084172"/>
            <a:ext cx="11653522" cy="1162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35"/>
              <a:buFont typeface="Calibri"/>
              <a:buNone/>
              <a:defRPr sz="70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3" indent="0" algn="ctr">
              <a:buNone/>
              <a:defRPr sz="1801"/>
            </a:lvl3pPr>
            <a:lvl4pPr marL="1371634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9" indent="0" algn="ctr">
              <a:buNone/>
              <a:defRPr sz="1600"/>
            </a:lvl7pPr>
            <a:lvl8pPr marL="3200480" indent="0" algn="ctr">
              <a:buNone/>
              <a:defRPr sz="1600"/>
            </a:lvl8pPr>
            <a:lvl9pPr marL="3657691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39EA2-55BD-42D9-A3B3-20D6D22715F0}" type="datetimeFigureOut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12FEC-B71F-4637-BA7F-AE62DE34B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045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5" r:id="rId5"/>
    <p:sldLayoutId id="214748365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783B93C-511C-42EC-BD84-5B9B054FB2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0" name="Google Shape;39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613" y="402965"/>
            <a:ext cx="1068038" cy="24324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40;p42"/>
          <p:cNvSpPr/>
          <p:nvPr/>
        </p:nvSpPr>
        <p:spPr>
          <a:xfrm>
            <a:off x="9765915" y="6335312"/>
            <a:ext cx="222736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Make it possible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41;p42" descr="텍스트, 클립아트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10964" y="5829300"/>
            <a:ext cx="1927553" cy="4176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" name="Google Shape;43;p42"/>
          <p:cNvCxnSpPr>
            <a:cxnSpLocks/>
          </p:cNvCxnSpPr>
          <p:nvPr/>
        </p:nvCxnSpPr>
        <p:spPr>
          <a:xfrm>
            <a:off x="862205" y="2286000"/>
            <a:ext cx="0" cy="1069750"/>
          </a:xfrm>
          <a:prstGeom prst="straightConnector1">
            <a:avLst/>
          </a:prstGeom>
          <a:noFill/>
          <a:ln w="57150" cap="flat" cmpd="sng">
            <a:solidFill>
              <a:srgbClr val="02BDB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5" name="Google Shape;57;p11"/>
          <p:cNvSpPr txBox="1">
            <a:spLocks/>
          </p:cNvSpPr>
          <p:nvPr/>
        </p:nvSpPr>
        <p:spPr>
          <a:xfrm>
            <a:off x="983631" y="2223951"/>
            <a:ext cx="10571875" cy="120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sz="2000" spc="-100" dirty="0" err="1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취뽀하자</a:t>
            </a:r>
            <a:r>
              <a:rPr lang="en-US" altLang="ko-KR" sz="20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! </a:t>
            </a:r>
          </a:p>
          <a:p>
            <a:pPr algn="l"/>
            <a:endParaRPr lang="en-US" altLang="ko-KR" sz="1000" spc="-100" dirty="0">
              <a:ln w="3175">
                <a:solidFill>
                  <a:schemeClr val="tx1">
                    <a:alpha val="30000"/>
                  </a:schemeClr>
                </a:solidFill>
              </a:ln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l"/>
            <a:r>
              <a:rPr lang="en-US" altLang="ko-KR" sz="4400" b="1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+mn-ea"/>
                <a:ea typeface="+mn-ea"/>
              </a:rPr>
              <a:t>5</a:t>
            </a:r>
            <a:r>
              <a:rPr lang="ko-KR" altLang="en-US" sz="4400" b="1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+mn-ea"/>
                <a:ea typeface="+mn-ea"/>
              </a:rPr>
              <a:t>차 미니프로젝트 </a:t>
            </a:r>
            <a:r>
              <a:rPr lang="en-US" altLang="ko-KR" sz="4400" b="1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+mn-ea"/>
                <a:ea typeface="+mn-ea"/>
              </a:rPr>
              <a:t>2</a:t>
            </a:r>
            <a:r>
              <a:rPr lang="ko-KR" altLang="en-US" sz="4400" b="1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+mn-ea"/>
                <a:ea typeface="+mn-ea"/>
              </a:rPr>
              <a:t>일차의견교환</a:t>
            </a:r>
            <a:r>
              <a:rPr lang="en-US" altLang="ko-KR" sz="4400" b="1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+mn-ea"/>
                <a:ea typeface="+mn-ea"/>
              </a:rPr>
              <a:t>(</a:t>
            </a:r>
            <a:r>
              <a:rPr lang="ko-KR" altLang="en-US" sz="4400" b="1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+mn-ea"/>
                <a:ea typeface="+mn-ea"/>
              </a:rPr>
              <a:t>양정우</a:t>
            </a:r>
            <a:r>
              <a:rPr lang="en-US" altLang="ko-KR" sz="4400" b="1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+mn-ea"/>
                <a:ea typeface="+mn-ea"/>
              </a:rPr>
              <a:t>)</a:t>
            </a:r>
            <a:r>
              <a:rPr lang="ko-KR" altLang="en-US" sz="4400" b="1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+mn-ea"/>
                <a:ea typeface="+mn-ea"/>
              </a:rPr>
              <a:t> </a:t>
            </a:r>
            <a:endParaRPr lang="en-US" altLang="ko-KR" sz="4400" b="1" spc="-100" dirty="0">
              <a:ln w="3175">
                <a:solidFill>
                  <a:schemeClr val="tx1">
                    <a:alpha val="30000"/>
                  </a:schemeClr>
                </a:solidFill>
              </a:ln>
              <a:latin typeface="+mn-ea"/>
              <a:ea typeface="+mn-ea"/>
            </a:endParaRPr>
          </a:p>
        </p:txBody>
      </p:sp>
      <p:sp>
        <p:nvSpPr>
          <p:cNvPr id="9" name="Google Shape;57;p11">
            <a:extLst>
              <a:ext uri="{FF2B5EF4-FFF2-40B4-BE49-F238E27FC236}">
                <a16:creationId xmlns:a16="http://schemas.microsoft.com/office/drawing/2014/main" id="{E3927A6B-D301-419B-A687-5B81C9865C94}"/>
              </a:ext>
            </a:extLst>
          </p:cNvPr>
          <p:cNvSpPr txBox="1">
            <a:spLocks/>
          </p:cNvSpPr>
          <p:nvPr/>
        </p:nvSpPr>
        <p:spPr>
          <a:xfrm>
            <a:off x="983632" y="3444241"/>
            <a:ext cx="4202322" cy="644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endParaRPr lang="en-US" altLang="ko-KR" sz="3200" b="1" spc="-100" dirty="0">
              <a:ln w="3175">
                <a:solidFill>
                  <a:schemeClr val="tx1">
                    <a:alpha val="30000"/>
                  </a:schemeClr>
                </a:solidFill>
              </a:ln>
              <a:solidFill>
                <a:srgbClr val="1F6765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5561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7;p11">
            <a:extLst>
              <a:ext uri="{FF2B5EF4-FFF2-40B4-BE49-F238E27FC236}">
                <a16:creationId xmlns:a16="http://schemas.microsoft.com/office/drawing/2014/main" id="{F0793A9B-06C1-40F0-83F0-0D0FF6BDEC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685" y="287383"/>
            <a:ext cx="10485665" cy="62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탐색적 데이터분석</a:t>
            </a:r>
            <a:r>
              <a:rPr lang="en-US" altLang="ko-KR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- 3. </a:t>
            </a:r>
            <a:r>
              <a:rPr lang="ko-KR" altLang="en-US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system-ui"/>
                <a:ea typeface="나눔스퀘어 네오 ExtraBold" panose="00000900000000000000" pitchFamily="2" charset="-127"/>
                <a:cs typeface="Arial"/>
                <a:sym typeface="Arial"/>
              </a:rPr>
              <a:t>휘발유 가격과 상품 판매량 추이</a:t>
            </a:r>
            <a:r>
              <a:rPr lang="en-US" altLang="ko-KR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system-ui"/>
                <a:ea typeface="나눔스퀘어 네오 ExtraBold" panose="00000900000000000000" pitchFamily="2" charset="-127"/>
                <a:cs typeface="Arial"/>
                <a:sym typeface="Arial"/>
              </a:rPr>
              <a:t>(</a:t>
            </a:r>
            <a:r>
              <a:rPr lang="ko-KR" altLang="en-US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system-ui"/>
                <a:ea typeface="나눔스퀘어 네오 ExtraBold" panose="00000900000000000000" pitchFamily="2" charset="-127"/>
                <a:cs typeface="Arial"/>
                <a:sym typeface="Arial"/>
              </a:rPr>
              <a:t>추가 가설</a:t>
            </a:r>
            <a:r>
              <a:rPr lang="en-US" altLang="ko-KR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system-ui"/>
                <a:ea typeface="나눔스퀘어 네오 ExtraBold" panose="00000900000000000000" pitchFamily="2" charset="-127"/>
                <a:cs typeface="Arial"/>
                <a:sym typeface="Arial"/>
              </a:rPr>
              <a:t>)</a:t>
            </a:r>
            <a:br>
              <a:rPr lang="ko-KR" altLang="en-US" sz="1400" b="1" i="0" dirty="0">
                <a:effectLst/>
                <a:latin typeface="system-ui"/>
              </a:rPr>
            </a:br>
            <a:endParaRPr lang="ko-KR" altLang="en-US" sz="2800" spc="-100" dirty="0">
              <a:ln w="3175">
                <a:solidFill>
                  <a:schemeClr val="tx1">
                    <a:alpha val="30000"/>
                  </a:schemeClr>
                </a:solidFill>
              </a:ln>
              <a:solidFill>
                <a:srgbClr val="00000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72E09B-7FE7-4A0D-8823-DF6ADEB18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36" y="1666618"/>
            <a:ext cx="5417634" cy="39531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023CC39-A1E0-4FA3-A0C7-16729AAA18ED}"/>
              </a:ext>
            </a:extLst>
          </p:cNvPr>
          <p:cNvSpPr/>
          <p:nvPr/>
        </p:nvSpPr>
        <p:spPr>
          <a:xfrm>
            <a:off x="2543175" y="2076450"/>
            <a:ext cx="647700" cy="33051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0F3DD5A-4525-4778-A876-8AD97EAD9B2F}"/>
              </a:ext>
            </a:extLst>
          </p:cNvPr>
          <p:cNvSpPr/>
          <p:nvPr/>
        </p:nvSpPr>
        <p:spPr>
          <a:xfrm>
            <a:off x="4733925" y="2076449"/>
            <a:ext cx="647700" cy="33051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CF85B8-ABD5-4891-9553-524A4051932E}"/>
              </a:ext>
            </a:extLst>
          </p:cNvPr>
          <p:cNvSpPr txBox="1"/>
          <p:nvPr/>
        </p:nvSpPr>
        <p:spPr>
          <a:xfrm>
            <a:off x="6524625" y="1501395"/>
            <a:ext cx="52578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가설</a:t>
            </a:r>
            <a:r>
              <a:rPr lang="en-US" altLang="ko-KR" b="1" dirty="0"/>
              <a:t>1. 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ui-sans-serif"/>
              </a:rPr>
              <a:t>원유 기반 제품의 가격 상승</a:t>
            </a:r>
            <a:endParaRPr lang="en-US" altLang="ko-KR" b="1" i="0" dirty="0">
              <a:solidFill>
                <a:srgbClr val="0D0D0D"/>
              </a:solidFill>
              <a:effectLst/>
              <a:latin typeface="ui-sans-serif"/>
            </a:endParaRPr>
          </a:p>
          <a:p>
            <a:r>
              <a:rPr lang="ko-KR" altLang="en-US" b="0" i="0" dirty="0">
                <a:solidFill>
                  <a:srgbClr val="0D0D0D"/>
                </a:solidFill>
                <a:effectLst/>
                <a:latin typeface="ui-sans-serif"/>
              </a:rPr>
              <a:t>원유가 오르면 이를 재료로 하는 청소용품 가격이 올라가는데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,</a:t>
            </a:r>
          </a:p>
          <a:p>
            <a:r>
              <a:rPr lang="ko-KR" altLang="en-US" b="0" i="0" dirty="0">
                <a:solidFill>
                  <a:srgbClr val="0D0D0D"/>
                </a:solidFill>
                <a:effectLst/>
                <a:latin typeface="ui-sans-serif"/>
              </a:rPr>
              <a:t>가격이 더 오르기 전에 미리 구입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r>
              <a:rPr lang="ko-KR" altLang="en-US" b="1" i="0" dirty="0">
                <a:solidFill>
                  <a:srgbClr val="0D0D0D"/>
                </a:solidFill>
                <a:effectLst/>
                <a:latin typeface="ui-sans-serif"/>
              </a:rPr>
              <a:t>가설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2</a:t>
            </a:r>
            <a:r>
              <a:rPr lang="en-US" altLang="ko-KR" b="1" dirty="0">
                <a:solidFill>
                  <a:srgbClr val="0D0D0D"/>
                </a:solidFill>
                <a:latin typeface="ui-sans-serif"/>
              </a:rPr>
              <a:t>. </a:t>
            </a:r>
            <a:r>
              <a:rPr lang="ko-KR" altLang="en-US" b="1" dirty="0">
                <a:solidFill>
                  <a:srgbClr val="0D0D0D"/>
                </a:solidFill>
                <a:latin typeface="ui-sans-serif"/>
              </a:rPr>
              <a:t>전염병</a:t>
            </a:r>
            <a:endParaRPr lang="en-US" altLang="ko-KR" b="1" dirty="0">
              <a:solidFill>
                <a:srgbClr val="0D0D0D"/>
              </a:solidFill>
              <a:latin typeface="ui-sans-serif"/>
            </a:endParaRPr>
          </a:p>
          <a:p>
            <a:r>
              <a:rPr lang="ko-KR" altLang="en-US" b="1" dirty="0">
                <a:solidFill>
                  <a:srgbClr val="0D0D0D"/>
                </a:solidFill>
                <a:latin typeface="ui-sans-serif"/>
              </a:rPr>
              <a:t>원인</a:t>
            </a:r>
            <a:r>
              <a:rPr lang="en-US" altLang="ko-KR" b="1" dirty="0">
                <a:solidFill>
                  <a:srgbClr val="0D0D0D"/>
                </a:solidFill>
                <a:latin typeface="ui-sans-serif"/>
              </a:rPr>
              <a:t>: </a:t>
            </a:r>
            <a:r>
              <a:rPr lang="ko-KR" altLang="en-US" b="1" dirty="0">
                <a:solidFill>
                  <a:srgbClr val="0D0D0D"/>
                </a:solidFill>
                <a:latin typeface="ui-sans-serif"/>
              </a:rPr>
              <a:t>전염병으로 인해 무역시장 동결 </a:t>
            </a:r>
            <a:r>
              <a:rPr lang="en-US" altLang="ko-KR" b="1" dirty="0">
                <a:solidFill>
                  <a:srgbClr val="0D0D0D"/>
                </a:solidFill>
                <a:latin typeface="ui-sans-serif"/>
              </a:rPr>
              <a:t>&gt; </a:t>
            </a:r>
            <a:r>
              <a:rPr lang="ko-KR" altLang="en-US" b="1" dirty="0">
                <a:solidFill>
                  <a:srgbClr val="0D0D0D"/>
                </a:solidFill>
                <a:latin typeface="ui-sans-serif"/>
              </a:rPr>
              <a:t>원유값 폭등</a:t>
            </a:r>
            <a:endParaRPr lang="en-US" altLang="ko-KR" b="1" dirty="0">
              <a:solidFill>
                <a:srgbClr val="0D0D0D"/>
              </a:solidFill>
              <a:latin typeface="ui-sans-serif"/>
            </a:endParaRPr>
          </a:p>
          <a:p>
            <a:r>
              <a:rPr lang="en-US" altLang="ko-KR" b="1" dirty="0">
                <a:solidFill>
                  <a:srgbClr val="0D0D0D"/>
                </a:solidFill>
                <a:latin typeface="ui-sans-serif"/>
              </a:rPr>
              <a:t>           </a:t>
            </a:r>
            <a:r>
              <a:rPr lang="ko-KR" altLang="en-US" b="1" dirty="0">
                <a:solidFill>
                  <a:srgbClr val="0D0D0D"/>
                </a:solidFill>
                <a:latin typeface="ui-sans-serif"/>
              </a:rPr>
              <a:t>전염명으로 인해 청소용품 수요 증가</a:t>
            </a:r>
            <a:r>
              <a:rPr lang="en-US" altLang="ko-KR" b="1" dirty="0">
                <a:solidFill>
                  <a:srgbClr val="0D0D0D"/>
                </a:solidFill>
                <a:latin typeface="ui-sans-serif"/>
              </a:rPr>
              <a:t>&gt; </a:t>
            </a:r>
            <a:r>
              <a:rPr lang="ko-KR" altLang="en-US" b="1" dirty="0">
                <a:solidFill>
                  <a:srgbClr val="0D0D0D"/>
                </a:solidFill>
                <a:latin typeface="ui-sans-serif"/>
              </a:rPr>
              <a:t>매출증가</a:t>
            </a:r>
            <a:endParaRPr lang="en-US" altLang="ko-KR" b="1" dirty="0">
              <a:solidFill>
                <a:srgbClr val="0D0D0D"/>
              </a:solidFill>
              <a:latin typeface="ui-sans-serif"/>
            </a:endParaRPr>
          </a:p>
          <a:p>
            <a:endParaRPr lang="en-US" altLang="ko-KR" b="1" dirty="0">
              <a:solidFill>
                <a:srgbClr val="0D0D0D"/>
              </a:solidFill>
              <a:latin typeface="ui-sans-serif"/>
            </a:endParaRPr>
          </a:p>
          <a:p>
            <a:r>
              <a:rPr lang="ko-KR" altLang="en-US" b="1" dirty="0">
                <a:solidFill>
                  <a:srgbClr val="0D0D0D"/>
                </a:solidFill>
                <a:latin typeface="ui-sans-serif"/>
              </a:rPr>
              <a:t>가설</a:t>
            </a:r>
            <a:r>
              <a:rPr lang="en-US" altLang="ko-KR" b="1" dirty="0">
                <a:solidFill>
                  <a:srgbClr val="0D0D0D"/>
                </a:solidFill>
                <a:latin typeface="ui-sans-serif"/>
              </a:rPr>
              <a:t>3. </a:t>
            </a:r>
            <a:r>
              <a:rPr lang="ko-KR" altLang="en-US" b="1" dirty="0">
                <a:solidFill>
                  <a:srgbClr val="0D0D0D"/>
                </a:solidFill>
                <a:latin typeface="ui-sans-serif"/>
              </a:rPr>
              <a:t>무역규제</a:t>
            </a:r>
            <a:r>
              <a:rPr lang="en-US" altLang="ko-KR" b="1" dirty="0">
                <a:solidFill>
                  <a:srgbClr val="0D0D0D"/>
                </a:solidFill>
                <a:latin typeface="ui-sans-serif"/>
              </a:rPr>
              <a:t>?</a:t>
            </a:r>
          </a:p>
          <a:p>
            <a:r>
              <a:rPr lang="ko-KR" altLang="en-US" b="1" dirty="0">
                <a:solidFill>
                  <a:srgbClr val="0D0D0D"/>
                </a:solidFill>
                <a:latin typeface="ui-sans-serif"/>
              </a:rPr>
              <a:t>원인</a:t>
            </a:r>
            <a:r>
              <a:rPr lang="en-US" altLang="ko-KR" b="1" dirty="0">
                <a:solidFill>
                  <a:srgbClr val="0D0D0D"/>
                </a:solidFill>
                <a:latin typeface="ui-sans-serif"/>
              </a:rPr>
              <a:t>: </a:t>
            </a:r>
            <a:r>
              <a:rPr lang="ko-KR" altLang="en-US" b="1" dirty="0">
                <a:solidFill>
                  <a:srgbClr val="0D0D0D"/>
                </a:solidFill>
                <a:latin typeface="ui-sans-serif"/>
              </a:rPr>
              <a:t>수입원유 관세가 증가함 </a:t>
            </a:r>
            <a:r>
              <a:rPr lang="en-US" altLang="ko-KR" b="1" dirty="0">
                <a:solidFill>
                  <a:srgbClr val="0D0D0D"/>
                </a:solidFill>
                <a:latin typeface="ui-sans-serif"/>
              </a:rPr>
              <a:t>&gt; </a:t>
            </a:r>
            <a:r>
              <a:rPr lang="ko-KR" altLang="en-US" b="1" dirty="0">
                <a:solidFill>
                  <a:srgbClr val="0D0D0D"/>
                </a:solidFill>
                <a:latin typeface="ui-sans-serif"/>
              </a:rPr>
              <a:t>원유값 폭등 </a:t>
            </a:r>
            <a:endParaRPr lang="en-US" altLang="ko-KR" b="1" dirty="0">
              <a:solidFill>
                <a:srgbClr val="0D0D0D"/>
              </a:solidFill>
              <a:latin typeface="ui-sans-serif"/>
            </a:endParaRPr>
          </a:p>
          <a:p>
            <a:r>
              <a:rPr lang="en-US" altLang="ko-KR" b="1" dirty="0">
                <a:solidFill>
                  <a:srgbClr val="0D0D0D"/>
                </a:solidFill>
                <a:latin typeface="ui-sans-serif"/>
              </a:rPr>
              <a:t>            &gt; </a:t>
            </a:r>
            <a:r>
              <a:rPr lang="ko-KR" altLang="en-US" b="1" dirty="0">
                <a:solidFill>
                  <a:srgbClr val="0D0D0D"/>
                </a:solidFill>
                <a:latin typeface="ui-sans-serif"/>
              </a:rPr>
              <a:t>청소용품 앞으로 비싸질 것이라 예상 </a:t>
            </a:r>
            <a:r>
              <a:rPr lang="en-US" altLang="ko-KR" b="1" dirty="0">
                <a:solidFill>
                  <a:srgbClr val="0D0D0D"/>
                </a:solidFill>
                <a:latin typeface="ui-sans-serif"/>
              </a:rPr>
              <a:t>&gt; </a:t>
            </a:r>
            <a:r>
              <a:rPr lang="ko-KR" altLang="en-US" b="1" dirty="0">
                <a:solidFill>
                  <a:srgbClr val="0D0D0D"/>
                </a:solidFill>
                <a:latin typeface="ui-sans-serif"/>
              </a:rPr>
              <a:t>미리 사재기</a:t>
            </a:r>
            <a:endParaRPr lang="en-US" altLang="ko-KR" b="1" dirty="0">
              <a:solidFill>
                <a:srgbClr val="0D0D0D"/>
              </a:solidFill>
              <a:latin typeface="ui-sans-serif"/>
            </a:endParaRPr>
          </a:p>
          <a:p>
            <a:r>
              <a:rPr lang="ko-KR" altLang="en-US" b="1" dirty="0">
                <a:solidFill>
                  <a:srgbClr val="0D0D0D"/>
                </a:solidFill>
                <a:highlight>
                  <a:srgbClr val="FFFF00"/>
                </a:highlight>
                <a:latin typeface="ui-sans-serif"/>
              </a:rPr>
              <a:t> </a:t>
            </a:r>
            <a:endParaRPr lang="en-US" altLang="ko-KR" b="1" dirty="0">
              <a:solidFill>
                <a:srgbClr val="0D0D0D"/>
              </a:solidFill>
              <a:highlight>
                <a:srgbClr val="FFFF00"/>
              </a:highlight>
              <a:latin typeface="ui-sans-serif"/>
            </a:endParaRPr>
          </a:p>
          <a:p>
            <a:r>
              <a:rPr lang="ko-KR" altLang="en-US" b="1" dirty="0">
                <a:solidFill>
                  <a:srgbClr val="0D0D0D"/>
                </a:solidFill>
                <a:latin typeface="ui-sans-serif"/>
              </a:rPr>
              <a:t>가설</a:t>
            </a:r>
            <a:r>
              <a:rPr lang="en-US" altLang="ko-KR" b="1" dirty="0">
                <a:solidFill>
                  <a:srgbClr val="0D0D0D"/>
                </a:solidFill>
                <a:latin typeface="ui-sans-serif"/>
              </a:rPr>
              <a:t>4. </a:t>
            </a:r>
            <a:r>
              <a:rPr lang="ko-KR" altLang="en-US" b="1" dirty="0">
                <a:solidFill>
                  <a:srgbClr val="0D0D0D"/>
                </a:solidFill>
                <a:latin typeface="ui-sans-serif"/>
              </a:rPr>
              <a:t>운송</a:t>
            </a:r>
            <a:r>
              <a:rPr lang="en-US" altLang="ko-KR" b="1" dirty="0">
                <a:solidFill>
                  <a:srgbClr val="0D0D0D"/>
                </a:solidFill>
                <a:latin typeface="ui-sans-serif"/>
              </a:rPr>
              <a:t>(</a:t>
            </a:r>
            <a:r>
              <a:rPr lang="ko-KR" altLang="en-US" b="1" dirty="0">
                <a:solidFill>
                  <a:srgbClr val="0D0D0D"/>
                </a:solidFill>
                <a:latin typeface="ui-sans-serif"/>
              </a:rPr>
              <a:t>유통</a:t>
            </a:r>
            <a:r>
              <a:rPr lang="en-US" altLang="ko-KR" b="1" dirty="0">
                <a:solidFill>
                  <a:srgbClr val="0D0D0D"/>
                </a:solidFill>
                <a:latin typeface="ui-sans-serif"/>
              </a:rPr>
              <a:t>)</a:t>
            </a:r>
            <a:r>
              <a:rPr lang="ko-KR" altLang="en-US" b="1" dirty="0">
                <a:solidFill>
                  <a:srgbClr val="0D0D0D"/>
                </a:solidFill>
                <a:latin typeface="ui-sans-serif"/>
              </a:rPr>
              <a:t>비용 증가 </a:t>
            </a:r>
            <a:endParaRPr lang="en-US" altLang="ko-KR" b="1" dirty="0">
              <a:solidFill>
                <a:srgbClr val="0D0D0D"/>
              </a:solidFill>
              <a:latin typeface="ui-sans-serif"/>
            </a:endParaRPr>
          </a:p>
          <a:p>
            <a:r>
              <a:rPr lang="en-US" altLang="ko-KR" b="1" dirty="0">
                <a:solidFill>
                  <a:srgbClr val="0D0D0D"/>
                </a:solidFill>
                <a:latin typeface="ui-sans-serif"/>
              </a:rPr>
              <a:t>           3,7,12 </a:t>
            </a:r>
            <a:r>
              <a:rPr lang="ko-KR" altLang="en-US" b="1" dirty="0">
                <a:solidFill>
                  <a:srgbClr val="0D0D0D"/>
                </a:solidFill>
                <a:latin typeface="ui-sans-serif"/>
              </a:rPr>
              <a:t>상품 모두 운송비 포함 가격이 책정되기에  증가하였고 매출 역시 증가했다  </a:t>
            </a:r>
            <a:endParaRPr lang="en-US" altLang="ko-KR" b="1" dirty="0">
              <a:solidFill>
                <a:srgbClr val="0D0D0D"/>
              </a:solidFill>
              <a:latin typeface="ui-sans-serif"/>
            </a:endParaRPr>
          </a:p>
          <a:p>
            <a:r>
              <a:rPr lang="en-US" altLang="ko-KR" b="1" dirty="0">
                <a:solidFill>
                  <a:srgbClr val="0D0D0D"/>
                </a:solidFill>
                <a:latin typeface="ui-sans-serif"/>
              </a:rPr>
              <a:t>	&lt; </a:t>
            </a:r>
            <a:r>
              <a:rPr lang="ko-KR" altLang="en-US" b="1" dirty="0" err="1">
                <a:solidFill>
                  <a:srgbClr val="FF0000"/>
                </a:solidFill>
                <a:latin typeface="ui-sans-serif"/>
              </a:rPr>
              <a:t>이의있소</a:t>
            </a:r>
            <a:r>
              <a:rPr lang="ko-KR" altLang="en-US" b="1" dirty="0">
                <a:solidFill>
                  <a:srgbClr val="0D0D0D"/>
                </a:solidFill>
                <a:latin typeface="ui-sans-serif"/>
              </a:rPr>
              <a:t> </a:t>
            </a:r>
            <a:r>
              <a:rPr lang="en-US" altLang="ko-KR" b="1" dirty="0">
                <a:solidFill>
                  <a:srgbClr val="0D0D0D"/>
                </a:solidFill>
                <a:latin typeface="ui-sans-serif"/>
              </a:rPr>
              <a:t>: </a:t>
            </a:r>
            <a:r>
              <a:rPr lang="ko-KR" altLang="en-US" b="1" dirty="0">
                <a:solidFill>
                  <a:srgbClr val="0D0D0D"/>
                </a:solidFill>
                <a:latin typeface="ui-sans-serif"/>
              </a:rPr>
              <a:t>소비자입장에서 생필품 가격이 </a:t>
            </a:r>
            <a:r>
              <a:rPr lang="en-US" altLang="ko-KR" b="1" dirty="0">
                <a:solidFill>
                  <a:srgbClr val="0D0D0D"/>
                </a:solidFill>
                <a:latin typeface="ui-sans-serif"/>
              </a:rPr>
              <a:t>	</a:t>
            </a:r>
            <a:r>
              <a:rPr lang="ko-KR" altLang="en-US" b="1" dirty="0">
                <a:solidFill>
                  <a:srgbClr val="0D0D0D"/>
                </a:solidFill>
                <a:latin typeface="ui-sans-serif"/>
              </a:rPr>
              <a:t>증가하면 </a:t>
            </a:r>
            <a:r>
              <a:rPr lang="ko-KR" altLang="en-US" b="1" dirty="0" err="1">
                <a:solidFill>
                  <a:srgbClr val="0D0D0D"/>
                </a:solidFill>
                <a:latin typeface="ui-sans-serif"/>
              </a:rPr>
              <a:t>안사려고</a:t>
            </a:r>
            <a:r>
              <a:rPr lang="ko-KR" altLang="en-US" b="1" dirty="0">
                <a:solidFill>
                  <a:srgbClr val="0D0D0D"/>
                </a:solidFill>
                <a:latin typeface="ui-sans-serif"/>
              </a:rPr>
              <a:t> 하기에 매출하락을 줄 수 있음</a:t>
            </a:r>
            <a:endParaRPr lang="en-US" altLang="ko-KR" b="1" dirty="0">
              <a:solidFill>
                <a:srgbClr val="0D0D0D"/>
              </a:solidFill>
              <a:latin typeface="ui-sans-serif"/>
            </a:endParaRPr>
          </a:p>
          <a:p>
            <a:endParaRPr lang="en-US" altLang="ko-KR" b="1" dirty="0">
              <a:solidFill>
                <a:srgbClr val="0D0D0D"/>
              </a:solidFill>
              <a:latin typeface="ui-sans-serif"/>
            </a:endParaRPr>
          </a:p>
          <a:p>
            <a:r>
              <a:rPr lang="ko-KR" altLang="en-US" b="1" dirty="0">
                <a:solidFill>
                  <a:srgbClr val="0D0D0D"/>
                </a:solidFill>
                <a:highlight>
                  <a:srgbClr val="FFFF00"/>
                </a:highlight>
                <a:latin typeface="ui-sans-serif"/>
              </a:rPr>
              <a:t>가설</a:t>
            </a:r>
            <a:r>
              <a:rPr lang="en-US" altLang="ko-KR" b="1" dirty="0">
                <a:solidFill>
                  <a:srgbClr val="0D0D0D"/>
                </a:solidFill>
                <a:highlight>
                  <a:srgbClr val="FFFF00"/>
                </a:highlight>
                <a:latin typeface="ui-sans-serif"/>
              </a:rPr>
              <a:t>5. </a:t>
            </a:r>
            <a:r>
              <a:rPr lang="ko-KR" altLang="en-US" b="1" dirty="0">
                <a:solidFill>
                  <a:srgbClr val="0D0D0D"/>
                </a:solidFill>
                <a:highlight>
                  <a:srgbClr val="FFFF00"/>
                </a:highlight>
                <a:latin typeface="ui-sans-serif"/>
              </a:rPr>
              <a:t>불경기</a:t>
            </a:r>
            <a:r>
              <a:rPr lang="en-US" altLang="ko-KR" b="1" dirty="0">
                <a:solidFill>
                  <a:srgbClr val="0D0D0D"/>
                </a:solidFill>
                <a:highlight>
                  <a:srgbClr val="FFFF00"/>
                </a:highlight>
                <a:latin typeface="ui-sans-serif"/>
              </a:rPr>
              <a:t>(</a:t>
            </a:r>
            <a:r>
              <a:rPr lang="ko-KR" altLang="en-US" b="1" dirty="0">
                <a:solidFill>
                  <a:srgbClr val="0D0D0D"/>
                </a:solidFill>
                <a:highlight>
                  <a:srgbClr val="FFFF00"/>
                </a:highlight>
                <a:latin typeface="ui-sans-serif"/>
              </a:rPr>
              <a:t>물가 너무 상승</a:t>
            </a:r>
            <a:r>
              <a:rPr lang="en-US" altLang="ko-KR" b="1" dirty="0">
                <a:solidFill>
                  <a:srgbClr val="0D0D0D"/>
                </a:solidFill>
                <a:highlight>
                  <a:srgbClr val="FFFF00"/>
                </a:highlight>
                <a:latin typeface="ui-sans-serif"/>
              </a:rPr>
              <a:t>&gt; </a:t>
            </a:r>
            <a:r>
              <a:rPr lang="ko-KR" altLang="en-US" b="1" dirty="0">
                <a:solidFill>
                  <a:srgbClr val="0D0D0D"/>
                </a:solidFill>
                <a:highlight>
                  <a:srgbClr val="FFFF00"/>
                </a:highlight>
                <a:latin typeface="ui-sans-serif"/>
              </a:rPr>
              <a:t>최소한의 소비</a:t>
            </a:r>
            <a:r>
              <a:rPr lang="en-US" altLang="ko-KR" b="1" dirty="0">
                <a:solidFill>
                  <a:srgbClr val="0D0D0D"/>
                </a:solidFill>
                <a:highlight>
                  <a:srgbClr val="FFFF00"/>
                </a:highlight>
                <a:latin typeface="ui-sans-serif"/>
              </a:rPr>
              <a:t>(</a:t>
            </a:r>
            <a:r>
              <a:rPr lang="ko-KR" altLang="en-US" b="1" dirty="0">
                <a:solidFill>
                  <a:srgbClr val="0D0D0D"/>
                </a:solidFill>
                <a:highlight>
                  <a:srgbClr val="FFFF00"/>
                </a:highlight>
                <a:latin typeface="ui-sans-serif"/>
              </a:rPr>
              <a:t>가정용품만</a:t>
            </a:r>
            <a:r>
              <a:rPr lang="en-US" altLang="ko-KR" b="1" dirty="0">
                <a:solidFill>
                  <a:srgbClr val="0D0D0D"/>
                </a:solidFill>
                <a:highlight>
                  <a:srgbClr val="FFFF00"/>
                </a:highlight>
                <a:latin typeface="ui-sans-serif"/>
              </a:rPr>
              <a:t>))</a:t>
            </a:r>
          </a:p>
          <a:p>
            <a:r>
              <a:rPr lang="en-US" altLang="ko-KR" b="1" dirty="0">
                <a:solidFill>
                  <a:srgbClr val="0D0D0D"/>
                </a:solidFill>
                <a:highlight>
                  <a:srgbClr val="FFFF00"/>
                </a:highlight>
                <a:latin typeface="ui-sans-serif"/>
              </a:rPr>
              <a:t> - </a:t>
            </a:r>
            <a:r>
              <a:rPr lang="ko-KR" altLang="en-US" b="1" dirty="0">
                <a:solidFill>
                  <a:srgbClr val="0D0D0D"/>
                </a:solidFill>
                <a:highlight>
                  <a:srgbClr val="FFFF00"/>
                </a:highlight>
                <a:latin typeface="ui-sans-serif"/>
              </a:rPr>
              <a:t>불경기로 인해 원유값이 폭등함 </a:t>
            </a:r>
            <a:r>
              <a:rPr lang="en-US" altLang="ko-KR" b="1" dirty="0">
                <a:solidFill>
                  <a:srgbClr val="0D0D0D"/>
                </a:solidFill>
                <a:highlight>
                  <a:srgbClr val="FFFF00"/>
                </a:highlight>
                <a:latin typeface="ui-sans-serif"/>
              </a:rPr>
              <a:t>&gt; </a:t>
            </a:r>
            <a:r>
              <a:rPr lang="ko-KR" altLang="en-US" b="1" dirty="0">
                <a:solidFill>
                  <a:srgbClr val="0D0D0D"/>
                </a:solidFill>
                <a:highlight>
                  <a:srgbClr val="FFFF00"/>
                </a:highlight>
                <a:latin typeface="ui-sans-serif"/>
              </a:rPr>
              <a:t>마트에 가는 기름값 부담</a:t>
            </a:r>
            <a:endParaRPr lang="en-US" altLang="ko-KR" b="1" dirty="0">
              <a:solidFill>
                <a:srgbClr val="0D0D0D"/>
              </a:solidFill>
              <a:highlight>
                <a:srgbClr val="FFFF00"/>
              </a:highlight>
              <a:latin typeface="ui-sans-serif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rgbClr val="0D0D0D"/>
                </a:solidFill>
                <a:highlight>
                  <a:srgbClr val="FFFF00"/>
                </a:highlight>
                <a:latin typeface="ui-sans-serif"/>
              </a:rPr>
              <a:t>불경기로 인해 </a:t>
            </a:r>
            <a:r>
              <a:rPr lang="ko-KR" altLang="en-US" b="1" dirty="0" err="1">
                <a:solidFill>
                  <a:srgbClr val="0D0D0D"/>
                </a:solidFill>
                <a:highlight>
                  <a:srgbClr val="FFFF00"/>
                </a:highlight>
                <a:latin typeface="ui-sans-serif"/>
              </a:rPr>
              <a:t>집에있는</a:t>
            </a:r>
            <a:r>
              <a:rPr lang="ko-KR" altLang="en-US" b="1" dirty="0">
                <a:solidFill>
                  <a:srgbClr val="0D0D0D"/>
                </a:solidFill>
                <a:highlight>
                  <a:srgbClr val="FFFF00"/>
                </a:highlight>
                <a:latin typeface="ui-sans-serif"/>
              </a:rPr>
              <a:t> 시간이 </a:t>
            </a:r>
            <a:r>
              <a:rPr lang="ko-KR" altLang="en-US" b="1" dirty="0" err="1">
                <a:solidFill>
                  <a:srgbClr val="0D0D0D"/>
                </a:solidFill>
                <a:highlight>
                  <a:srgbClr val="FFFF00"/>
                </a:highlight>
                <a:latin typeface="ui-sans-serif"/>
              </a:rPr>
              <a:t>많아짐</a:t>
            </a:r>
            <a:r>
              <a:rPr lang="en-US" altLang="ko-KR" b="1" dirty="0">
                <a:solidFill>
                  <a:srgbClr val="0D0D0D"/>
                </a:solidFill>
                <a:highlight>
                  <a:srgbClr val="FFFF00"/>
                </a:highlight>
                <a:latin typeface="ui-sans-serif"/>
              </a:rPr>
              <a:t>&gt; </a:t>
            </a:r>
            <a:r>
              <a:rPr lang="ko-KR" altLang="en-US" b="1" dirty="0">
                <a:solidFill>
                  <a:srgbClr val="0D0D0D"/>
                </a:solidFill>
                <a:highlight>
                  <a:srgbClr val="FFFF00"/>
                </a:highlight>
                <a:latin typeface="ui-sans-serif"/>
              </a:rPr>
              <a:t>청소용품 수요 증가</a:t>
            </a:r>
            <a:r>
              <a:rPr lang="en-US" altLang="ko-KR" b="1" dirty="0">
                <a:solidFill>
                  <a:srgbClr val="0D0D0D"/>
                </a:solidFill>
                <a:highlight>
                  <a:srgbClr val="FFFF00"/>
                </a:highlight>
                <a:latin typeface="ui-sans-serif"/>
              </a:rPr>
              <a:t> </a:t>
            </a:r>
            <a:r>
              <a:rPr lang="ko-KR" altLang="en-US" b="1" dirty="0">
                <a:solidFill>
                  <a:srgbClr val="0D0D0D"/>
                </a:solidFill>
                <a:highlight>
                  <a:srgbClr val="FFFF00"/>
                </a:highlight>
                <a:latin typeface="ui-sans-serif"/>
              </a:rPr>
              <a:t>  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F78D86-4128-499C-A8D1-57C850880CAB}"/>
              </a:ext>
            </a:extLst>
          </p:cNvPr>
          <p:cNvSpPr txBox="1"/>
          <p:nvPr/>
        </p:nvSpPr>
        <p:spPr>
          <a:xfrm>
            <a:off x="6410325" y="6191250"/>
            <a:ext cx="548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사업제안</a:t>
            </a:r>
            <a:r>
              <a:rPr lang="en-US" altLang="ko-KR" dirty="0"/>
              <a:t>: </a:t>
            </a:r>
            <a:r>
              <a:rPr lang="ko-KR" altLang="en-US" dirty="0"/>
              <a:t>원유값 폭등이 예상되면 발주를 더 요청</a:t>
            </a:r>
          </a:p>
        </p:txBody>
      </p:sp>
    </p:spTree>
    <p:extLst>
      <p:ext uri="{BB962C8B-B14F-4D97-AF65-F5344CB8AC3E}">
        <p14:creationId xmlns:p14="http://schemas.microsoft.com/office/powerpoint/2010/main" val="3851665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7;p11">
            <a:extLst>
              <a:ext uri="{FF2B5EF4-FFF2-40B4-BE49-F238E27FC236}">
                <a16:creationId xmlns:a16="http://schemas.microsoft.com/office/drawing/2014/main" id="{F0793A9B-06C1-40F0-83F0-0D0FF6BDEC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8330" y="315958"/>
            <a:ext cx="11695340" cy="62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탐색적 데이터분석</a:t>
            </a:r>
            <a:r>
              <a:rPr lang="en-US" altLang="ko-KR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- 4. </a:t>
            </a:r>
            <a:r>
              <a:rPr lang="ko-KR" altLang="en-US" sz="2800" b="1" i="0" dirty="0">
                <a:effectLst/>
                <a:latin typeface="system-ui"/>
              </a:rPr>
              <a:t>대상 상품과 같은 카테고리의 상품별 판매량 추이</a:t>
            </a:r>
            <a:br>
              <a:rPr lang="ko-KR" altLang="en-US" sz="2800" b="1" i="0" dirty="0">
                <a:effectLst/>
                <a:latin typeface="system-ui"/>
              </a:rPr>
            </a:br>
            <a:br>
              <a:rPr lang="ko-KR" altLang="en-US" sz="2800" b="1" i="0" dirty="0">
                <a:effectLst/>
                <a:latin typeface="system-ui"/>
              </a:rPr>
            </a:br>
            <a:endParaRPr lang="ko-KR" altLang="en-US" sz="2800" spc="-100" dirty="0">
              <a:ln w="3175">
                <a:solidFill>
                  <a:schemeClr val="tx1">
                    <a:alpha val="30000"/>
                  </a:schemeClr>
                </a:solidFill>
              </a:ln>
              <a:solidFill>
                <a:srgbClr val="00000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Arial"/>
              <a:sym typeface="Arial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3B5906E-6F77-4B13-822B-42DFF61B9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074" y="1251502"/>
            <a:ext cx="4244137" cy="49077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C6CCF6-0D89-4A12-8D6A-EBB0F98D2919}"/>
              </a:ext>
            </a:extLst>
          </p:cNvPr>
          <p:cNvSpPr/>
          <p:nvPr/>
        </p:nvSpPr>
        <p:spPr>
          <a:xfrm>
            <a:off x="5657850" y="5753099"/>
            <a:ext cx="3486150" cy="3712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C5130C-27DF-4213-82C8-48B583A8F05C}"/>
              </a:ext>
            </a:extLst>
          </p:cNvPr>
          <p:cNvSpPr txBox="1"/>
          <p:nvPr/>
        </p:nvSpPr>
        <p:spPr>
          <a:xfrm>
            <a:off x="10029825" y="1251502"/>
            <a:ext cx="17526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3 ,7,12 </a:t>
            </a:r>
            <a:r>
              <a:rPr lang="ko-KR" altLang="en-US" dirty="0"/>
              <a:t>상품이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대분류 </a:t>
            </a:r>
            <a:r>
              <a:rPr lang="en-US" altLang="ko-KR" dirty="0"/>
              <a:t>(category)</a:t>
            </a:r>
            <a:r>
              <a:rPr lang="ko-KR" altLang="en-US" dirty="0"/>
              <a:t>에 포함된 상품 중에서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ighlight>
                  <a:srgbClr val="FFFF00"/>
                </a:highlight>
              </a:rPr>
              <a:t>50%</a:t>
            </a:r>
            <a:r>
              <a:rPr lang="ko-KR" altLang="en-US" dirty="0">
                <a:highlight>
                  <a:srgbClr val="FFFF00"/>
                </a:highlight>
              </a:rPr>
              <a:t> 이상의 비중</a:t>
            </a:r>
            <a:r>
              <a:rPr lang="ko-KR" altLang="en-US" dirty="0"/>
              <a:t>을 차지함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&gt;&gt; </a:t>
            </a:r>
            <a:r>
              <a:rPr lang="ko-KR" altLang="en-US" dirty="0">
                <a:highlight>
                  <a:srgbClr val="FFFF00"/>
                </a:highlight>
              </a:rPr>
              <a:t>대상 상품과 같은 카테고리 판매량이 유사</a:t>
            </a:r>
            <a:endParaRPr lang="en-US" altLang="ko-KR" dirty="0">
              <a:highlight>
                <a:srgbClr val="FFFF00"/>
              </a:highlight>
            </a:endParaRPr>
          </a:p>
          <a:p>
            <a:endParaRPr lang="en-US" altLang="ko-KR" dirty="0">
              <a:highlight>
                <a:srgbClr val="FFFF00"/>
              </a:highlight>
            </a:endParaRPr>
          </a:p>
          <a:p>
            <a:r>
              <a:rPr lang="en-US" altLang="ko-KR" dirty="0">
                <a:highlight>
                  <a:srgbClr val="FFFF00"/>
                </a:highlight>
              </a:rPr>
              <a:t>3 7 12 </a:t>
            </a:r>
            <a:r>
              <a:rPr lang="ko-KR" altLang="en-US" dirty="0">
                <a:highlight>
                  <a:srgbClr val="FFFF00"/>
                </a:highlight>
              </a:rPr>
              <a:t>카테고리 대표상품</a:t>
            </a:r>
            <a:endParaRPr lang="en-US" altLang="ko-KR" dirty="0">
              <a:highlight>
                <a:srgbClr val="FFFF00"/>
              </a:highlight>
            </a:endParaRPr>
          </a:p>
          <a:p>
            <a:endParaRPr lang="en-US" altLang="ko-KR" dirty="0">
              <a:highlight>
                <a:srgbClr val="FFFF00"/>
              </a:highlight>
            </a:endParaRPr>
          </a:p>
          <a:p>
            <a:r>
              <a:rPr lang="en-US" altLang="ko-KR" dirty="0">
                <a:highlight>
                  <a:srgbClr val="FFFF00"/>
                </a:highlight>
              </a:rPr>
              <a:t>&gt; </a:t>
            </a:r>
            <a:r>
              <a:rPr lang="ko-KR" altLang="en-US" dirty="0">
                <a:highlight>
                  <a:srgbClr val="FFFF00"/>
                </a:highlight>
              </a:rPr>
              <a:t>외 상품들은 발주를 적게 요청</a:t>
            </a:r>
            <a:endParaRPr lang="en-US" altLang="ko-KR" dirty="0">
              <a:highlight>
                <a:srgbClr val="FFFF00"/>
              </a:highlight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BFFBD85-880A-4850-B09B-D29A2470B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90" y="1714242"/>
            <a:ext cx="4982270" cy="36962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2E5F788-DC13-407B-8270-09ADB1330A9D}"/>
              </a:ext>
            </a:extLst>
          </p:cNvPr>
          <p:cNvSpPr txBox="1"/>
          <p:nvPr/>
        </p:nvSpPr>
        <p:spPr>
          <a:xfrm>
            <a:off x="490190" y="5599210"/>
            <a:ext cx="42862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번 상품 </a:t>
            </a:r>
            <a:r>
              <a:rPr lang="en-US" altLang="ko-KR" dirty="0"/>
              <a:t>: Drink</a:t>
            </a:r>
            <a:r>
              <a:rPr lang="ko-KR" altLang="en-US" dirty="0"/>
              <a:t>중에서 </a:t>
            </a:r>
            <a:r>
              <a:rPr lang="en-US" altLang="ko-KR" dirty="0"/>
              <a:t>96.16% </a:t>
            </a:r>
            <a:r>
              <a:rPr lang="ko-KR" altLang="en-US" dirty="0"/>
              <a:t>차지함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그래서 연관 상품 매출총액이 해당 상품과 비슷함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60FB13-00C1-4159-988C-5D20F4167F8D}"/>
              </a:ext>
            </a:extLst>
          </p:cNvPr>
          <p:cNvSpPr txBox="1"/>
          <p:nvPr/>
        </p:nvSpPr>
        <p:spPr>
          <a:xfrm>
            <a:off x="10029825" y="5122156"/>
            <a:ext cx="1691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향후 모델 생성시 </a:t>
            </a:r>
            <a:r>
              <a:rPr lang="ko-KR" altLang="en-US" dirty="0" err="1"/>
              <a:t>다중공선성이</a:t>
            </a:r>
            <a:r>
              <a:rPr lang="ko-KR" altLang="en-US" dirty="0"/>
              <a:t> 발생하면 대표상품 외는 삭제 고려 </a:t>
            </a:r>
          </a:p>
        </p:txBody>
      </p:sp>
    </p:spTree>
    <p:extLst>
      <p:ext uri="{BB962C8B-B14F-4D97-AF65-F5344CB8AC3E}">
        <p14:creationId xmlns:p14="http://schemas.microsoft.com/office/powerpoint/2010/main" val="2797539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7;p11">
            <a:extLst>
              <a:ext uri="{FF2B5EF4-FFF2-40B4-BE49-F238E27FC236}">
                <a16:creationId xmlns:a16="http://schemas.microsoft.com/office/drawing/2014/main" id="{F0793A9B-06C1-40F0-83F0-0D0FF6BDEC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685" y="287383"/>
            <a:ext cx="8599715" cy="62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탐색적 데이터분석</a:t>
            </a:r>
            <a:r>
              <a:rPr lang="en-US" altLang="ko-KR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- 5. </a:t>
            </a:r>
            <a:r>
              <a:rPr lang="ko-KR" altLang="en-US" sz="2800" b="1" i="0" dirty="0">
                <a:effectLst/>
                <a:latin typeface="system-ui"/>
              </a:rPr>
              <a:t>상품별 판매 변화량 비교</a:t>
            </a:r>
            <a:br>
              <a:rPr lang="ko-KR" altLang="en-US" sz="1400" b="1" i="0" dirty="0">
                <a:effectLst/>
                <a:latin typeface="system-ui"/>
              </a:rPr>
            </a:br>
            <a:br>
              <a:rPr lang="ko-KR" altLang="en-US" sz="1400" b="1" i="0" dirty="0">
                <a:effectLst/>
                <a:latin typeface="system-ui"/>
              </a:rPr>
            </a:br>
            <a:endParaRPr lang="ko-KR" altLang="en-US" sz="2800" spc="-100" dirty="0">
              <a:ln w="3175">
                <a:solidFill>
                  <a:schemeClr val="tx1">
                    <a:alpha val="30000"/>
                  </a:schemeClr>
                </a:solidFill>
              </a:ln>
              <a:solidFill>
                <a:srgbClr val="00000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1BEF40-180E-4D4C-B9FE-2C2F50FB60CA}"/>
              </a:ext>
            </a:extLst>
          </p:cNvPr>
          <p:cNvSpPr txBox="1"/>
          <p:nvPr/>
        </p:nvSpPr>
        <p:spPr>
          <a:xfrm>
            <a:off x="7210425" y="2268900"/>
            <a:ext cx="45053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/>
          </a:p>
          <a:p>
            <a:r>
              <a:rPr lang="en-US" altLang="ko-KR" sz="2400" dirty="0">
                <a:highlight>
                  <a:srgbClr val="FFFF00"/>
                </a:highlight>
              </a:rPr>
              <a:t>7</a:t>
            </a:r>
            <a:r>
              <a:rPr lang="ko-KR" altLang="en-US" sz="2400" dirty="0">
                <a:highlight>
                  <a:srgbClr val="FFFF00"/>
                </a:highlight>
              </a:rPr>
              <a:t>일 주기</a:t>
            </a:r>
            <a:endParaRPr lang="en-US" altLang="ko-KR" sz="2400" dirty="0">
              <a:highlight>
                <a:srgbClr val="FFFF00"/>
              </a:highlight>
            </a:endParaRPr>
          </a:p>
          <a:p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월은 가정의 달 </a:t>
            </a:r>
            <a:r>
              <a:rPr lang="en-US" altLang="ko-KR" dirty="0"/>
              <a:t>: </a:t>
            </a:r>
            <a:r>
              <a:rPr lang="ko-KR" altLang="en-US" dirty="0"/>
              <a:t>가족과 함께 여행</a:t>
            </a:r>
            <a:r>
              <a:rPr lang="en-US" altLang="ko-KR" dirty="0"/>
              <a:t>, </a:t>
            </a:r>
            <a:r>
              <a:rPr lang="ko-KR" altLang="en-US" dirty="0"/>
              <a:t>여가</a:t>
            </a:r>
            <a:r>
              <a:rPr lang="en-US" altLang="ko-KR" dirty="0"/>
              <a:t>, </a:t>
            </a:r>
            <a:r>
              <a:rPr lang="ko-KR" altLang="en-US" dirty="0"/>
              <a:t>휴식</a:t>
            </a:r>
            <a:endParaRPr lang="en-US" altLang="ko-KR" dirty="0"/>
          </a:p>
          <a:p>
            <a:r>
              <a:rPr lang="en-US" altLang="ko-KR" dirty="0"/>
              <a:t>&gt;&gt; </a:t>
            </a:r>
            <a:r>
              <a:rPr lang="ko-KR" altLang="en-US" dirty="0"/>
              <a:t>음료수 </a:t>
            </a:r>
            <a:r>
              <a:rPr lang="en-US" altLang="ko-KR" dirty="0"/>
              <a:t>, </a:t>
            </a:r>
            <a:r>
              <a:rPr lang="ko-KR" altLang="en-US" dirty="0"/>
              <a:t>우유 </a:t>
            </a:r>
            <a:r>
              <a:rPr lang="en-US" altLang="ko-KR" dirty="0"/>
              <a:t>, </a:t>
            </a:r>
            <a:r>
              <a:rPr lang="ko-KR" altLang="en-US" dirty="0"/>
              <a:t>밀가루</a:t>
            </a:r>
            <a:r>
              <a:rPr lang="en-US" altLang="ko-KR" dirty="0"/>
              <a:t>, </a:t>
            </a:r>
            <a:r>
              <a:rPr lang="ko-KR" altLang="en-US" dirty="0"/>
              <a:t>등 </a:t>
            </a:r>
            <a:r>
              <a:rPr lang="ko-KR" altLang="en-US" dirty="0" err="1"/>
              <a:t>제과제빵</a:t>
            </a:r>
            <a:r>
              <a:rPr lang="en-US" altLang="ko-KR" dirty="0"/>
              <a:t> </a:t>
            </a:r>
            <a:r>
              <a:rPr lang="ko-KR" altLang="en-US" dirty="0"/>
              <a:t>군것질 류가 잘 </a:t>
            </a:r>
            <a:r>
              <a:rPr lang="ko-KR" altLang="en-US" dirty="0" err="1"/>
              <a:t>팔릴것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월</a:t>
            </a:r>
            <a:r>
              <a:rPr lang="en-US" altLang="ko-KR" dirty="0"/>
              <a:t>: </a:t>
            </a:r>
            <a:r>
              <a:rPr lang="ko-KR" altLang="en-US" dirty="0" err="1"/>
              <a:t>따뜻해지기</a:t>
            </a:r>
            <a:r>
              <a:rPr lang="ko-KR" altLang="en-US" dirty="0"/>
              <a:t> 시작함 </a:t>
            </a:r>
            <a:r>
              <a:rPr lang="en-US" altLang="ko-KR" dirty="0"/>
              <a:t>&gt; </a:t>
            </a:r>
            <a:r>
              <a:rPr lang="ko-KR" altLang="en-US" dirty="0"/>
              <a:t>음료수 수요가 증가 </a:t>
            </a:r>
            <a:endParaRPr lang="en-US" altLang="ko-KR" dirty="0"/>
          </a:p>
          <a:p>
            <a:r>
              <a:rPr lang="en-US" altLang="ko-KR" dirty="0"/>
              <a:t>  &gt; </a:t>
            </a:r>
            <a:r>
              <a:rPr lang="ko-KR" altLang="en-US" dirty="0"/>
              <a:t>날씨 요인도 모델 생성시 필요할 수 있음 </a:t>
            </a:r>
            <a:endParaRPr lang="en-US" altLang="ko-KR" dirty="0"/>
          </a:p>
          <a:p>
            <a:r>
              <a:rPr lang="en-US" altLang="ko-KR" dirty="0"/>
              <a:t>    (</a:t>
            </a:r>
            <a:r>
              <a:rPr lang="ko-KR" altLang="en-US" dirty="0"/>
              <a:t>모델 </a:t>
            </a:r>
            <a:r>
              <a:rPr lang="ko-KR" altLang="en-US" dirty="0" err="1"/>
              <a:t>평가시</a:t>
            </a:r>
            <a:r>
              <a:rPr lang="ko-KR" altLang="en-US" dirty="0"/>
              <a:t> 좋은 자료가 될 수 있음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0F3B4D-9FEA-43D7-B6AF-A5027B42C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414" y="1230244"/>
            <a:ext cx="3348185" cy="49094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7F3BE9C9-4E3D-43E6-A4BB-20ABA95B585F}"/>
              </a:ext>
            </a:extLst>
          </p:cNvPr>
          <p:cNvSpPr/>
          <p:nvPr/>
        </p:nvSpPr>
        <p:spPr>
          <a:xfrm rot="16200000">
            <a:off x="4919664" y="2890837"/>
            <a:ext cx="2133600" cy="14192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9538A75-8070-486C-849A-43C2AE96CF8F}"/>
              </a:ext>
            </a:extLst>
          </p:cNvPr>
          <p:cNvSpPr/>
          <p:nvPr/>
        </p:nvSpPr>
        <p:spPr>
          <a:xfrm>
            <a:off x="2095500" y="1447800"/>
            <a:ext cx="409575" cy="4581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10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7;p11">
            <a:extLst>
              <a:ext uri="{FF2B5EF4-FFF2-40B4-BE49-F238E27FC236}">
                <a16:creationId xmlns:a16="http://schemas.microsoft.com/office/drawing/2014/main" id="{F0793A9B-06C1-40F0-83F0-0D0FF6BDEC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685" y="287383"/>
            <a:ext cx="10876190" cy="62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탐색적 데이터분석</a:t>
            </a:r>
            <a:r>
              <a:rPr lang="en-US" altLang="ko-KR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- 6. </a:t>
            </a:r>
            <a:r>
              <a:rPr lang="ko-KR" altLang="en-US" sz="2800" b="1" i="0" dirty="0" err="1">
                <a:effectLst/>
                <a:latin typeface="system-ui"/>
              </a:rPr>
              <a:t>요일별</a:t>
            </a:r>
            <a:r>
              <a:rPr lang="ko-KR" altLang="en-US" sz="2800" b="1" i="0" dirty="0">
                <a:effectLst/>
                <a:latin typeface="system-ui"/>
              </a:rPr>
              <a:t> 판매량</a:t>
            </a:r>
            <a:r>
              <a:rPr lang="en-US" altLang="ko-KR" sz="2800" b="1" i="0" dirty="0">
                <a:effectLst/>
                <a:latin typeface="system-ui"/>
              </a:rPr>
              <a:t>, </a:t>
            </a:r>
            <a:r>
              <a:rPr lang="ko-KR" altLang="en-US" sz="2800" b="1" i="0" dirty="0">
                <a:effectLst/>
                <a:latin typeface="system-ui"/>
              </a:rPr>
              <a:t>판매 변화량 비교</a:t>
            </a:r>
            <a:br>
              <a:rPr lang="ko-KR" altLang="en-US" sz="1400" b="1" i="0" dirty="0">
                <a:effectLst/>
                <a:latin typeface="system-ui"/>
              </a:rPr>
            </a:br>
            <a:br>
              <a:rPr lang="ko-KR" altLang="en-US" sz="1400" b="1" i="0" dirty="0">
                <a:effectLst/>
                <a:latin typeface="system-ui"/>
              </a:rPr>
            </a:br>
            <a:endParaRPr lang="ko-KR" altLang="en-US" sz="2800" spc="-100" dirty="0">
              <a:ln w="3175">
                <a:solidFill>
                  <a:schemeClr val="tx1">
                    <a:alpha val="30000"/>
                  </a:schemeClr>
                </a:solidFill>
              </a:ln>
              <a:solidFill>
                <a:srgbClr val="00000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D5216B-88D7-4F99-8FDF-7B6C042CF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85" y="1644486"/>
            <a:ext cx="3622355" cy="25663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C9708E3-5689-4228-AED5-5C9877B75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046" y="1644486"/>
            <a:ext cx="3622355" cy="27943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2D04817-CC47-40D5-AA0C-D9FD8AB4F8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4407" y="1644486"/>
            <a:ext cx="3892295" cy="28436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4F7162-7210-4BAB-A7ED-BA42175EA91F}"/>
              </a:ext>
            </a:extLst>
          </p:cNvPr>
          <p:cNvSpPr txBox="1"/>
          <p:nvPr/>
        </p:nvSpPr>
        <p:spPr>
          <a:xfrm>
            <a:off x="634093" y="4661064"/>
            <a:ext cx="971958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highlight>
                  <a:srgbClr val="FFFF00"/>
                </a:highlight>
              </a:rPr>
              <a:t>7</a:t>
            </a:r>
            <a:r>
              <a:rPr lang="ko-KR" altLang="en-US" sz="2800" dirty="0">
                <a:highlight>
                  <a:srgbClr val="FFFF00"/>
                </a:highlight>
              </a:rPr>
              <a:t>일 주기</a:t>
            </a:r>
            <a:endParaRPr lang="en-US" altLang="ko-KR" sz="2800" dirty="0">
              <a:highlight>
                <a:srgbClr val="FFFF00"/>
              </a:highlight>
            </a:endParaRPr>
          </a:p>
          <a:p>
            <a:r>
              <a:rPr lang="ko-KR" altLang="en-US" sz="2800" dirty="0"/>
              <a:t>추측</a:t>
            </a:r>
            <a:r>
              <a:rPr lang="en-US" altLang="ko-KR" sz="2800" dirty="0"/>
              <a:t>: </a:t>
            </a:r>
            <a:r>
              <a:rPr lang="ko-KR" altLang="en-US" sz="2800" dirty="0"/>
              <a:t>일요일에 판매량이 많고 </a:t>
            </a:r>
            <a:r>
              <a:rPr lang="en-US" altLang="ko-KR" sz="2800" dirty="0"/>
              <a:t>, </a:t>
            </a:r>
            <a:r>
              <a:rPr lang="ko-KR" altLang="en-US" sz="2800" dirty="0"/>
              <a:t>월요일 판매량이 가장 적음</a:t>
            </a:r>
            <a:endParaRPr lang="en-US" altLang="ko-KR" sz="2800" dirty="0"/>
          </a:p>
          <a:p>
            <a:r>
              <a:rPr lang="ko-KR" altLang="en-US" sz="2800" dirty="0"/>
              <a:t>월요일 휴일로 지정</a:t>
            </a:r>
            <a:r>
              <a:rPr lang="en-US" altLang="ko-KR" sz="2800" dirty="0"/>
              <a:t>: </a:t>
            </a:r>
            <a:r>
              <a:rPr lang="ko-KR" altLang="en-US" sz="2800" dirty="0"/>
              <a:t>단</a:t>
            </a:r>
            <a:r>
              <a:rPr lang="en-US" altLang="ko-KR" sz="2800" dirty="0"/>
              <a:t>, </a:t>
            </a:r>
            <a:r>
              <a:rPr lang="ko-KR" altLang="en-US" sz="2800" dirty="0"/>
              <a:t>일요일을 반드시 근무 </a:t>
            </a:r>
            <a:endParaRPr lang="en-US" altLang="ko-KR" sz="28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6D704D-F830-44FA-8468-716397D34A16}"/>
              </a:ext>
            </a:extLst>
          </p:cNvPr>
          <p:cNvSpPr/>
          <p:nvPr/>
        </p:nvSpPr>
        <p:spPr>
          <a:xfrm>
            <a:off x="6772275" y="1849856"/>
            <a:ext cx="939607" cy="2432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C61B86-22F9-427C-B381-A5D5E713C298}"/>
              </a:ext>
            </a:extLst>
          </p:cNvPr>
          <p:cNvSpPr/>
          <p:nvPr/>
        </p:nvSpPr>
        <p:spPr>
          <a:xfrm>
            <a:off x="2895600" y="1777946"/>
            <a:ext cx="939607" cy="2432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7358D2-9AB4-49DF-A6E3-1FB6F0E1C47B}"/>
              </a:ext>
            </a:extLst>
          </p:cNvPr>
          <p:cNvSpPr/>
          <p:nvPr/>
        </p:nvSpPr>
        <p:spPr>
          <a:xfrm>
            <a:off x="10829925" y="1952624"/>
            <a:ext cx="939607" cy="2432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157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7;p11">
            <a:extLst>
              <a:ext uri="{FF2B5EF4-FFF2-40B4-BE49-F238E27FC236}">
                <a16:creationId xmlns:a16="http://schemas.microsoft.com/office/drawing/2014/main" id="{F0793A9B-06C1-40F0-83F0-0D0FF6BDEC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685" y="287383"/>
            <a:ext cx="10876190" cy="62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시계열 패턴 탐색</a:t>
            </a:r>
            <a:r>
              <a:rPr lang="en-US" altLang="ko-KR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-</a:t>
            </a:r>
            <a:r>
              <a:rPr lang="ko-KR" altLang="en-US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 시계열 데이터 분해 </a:t>
            </a:r>
            <a:r>
              <a:rPr lang="en-US" altLang="ko-KR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&amp; </a:t>
            </a:r>
            <a:r>
              <a:rPr lang="ko-KR" altLang="en-US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자기상관 분석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291579-6D03-4E54-8D43-9F9877D97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85" y="1204550"/>
            <a:ext cx="7334981" cy="3634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E41559-1AE3-44A8-80D0-161B54EA7B14}"/>
              </a:ext>
            </a:extLst>
          </p:cNvPr>
          <p:cNvSpPr txBox="1"/>
          <p:nvPr/>
        </p:nvSpPr>
        <p:spPr>
          <a:xfrm>
            <a:off x="315685" y="4838700"/>
            <a:ext cx="63708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시계열 데이터 분해 </a:t>
            </a:r>
            <a:r>
              <a:rPr lang="en-US" altLang="ko-KR" dirty="0"/>
              <a:t>: </a:t>
            </a:r>
            <a:r>
              <a:rPr lang="ko-KR" altLang="en-US" dirty="0"/>
              <a:t>계절 요인에서 반복되는 주기가 있음을 확인 </a:t>
            </a:r>
            <a:r>
              <a:rPr lang="en-US" altLang="ko-KR" dirty="0"/>
              <a:t>&gt; </a:t>
            </a:r>
          </a:p>
          <a:p>
            <a:r>
              <a:rPr lang="ko-KR" altLang="en-US" b="1" i="0" dirty="0" err="1">
                <a:solidFill>
                  <a:srgbClr val="0D0D0D"/>
                </a:solidFill>
                <a:effectLst/>
                <a:latin typeface="ui-sans-serif"/>
              </a:rPr>
              <a:t>머신러닝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ui-sans-serif"/>
              </a:rPr>
              <a:t> 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&amp;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latin typeface="ui-sans-serif"/>
              </a:rPr>
              <a:t>딥러닝할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ui-sans-serif"/>
              </a:rPr>
              <a:t> 때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: 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ui-sans-serif"/>
              </a:rPr>
              <a:t> </a:t>
            </a:r>
            <a:endParaRPr lang="en-US" altLang="ko-KR" b="1" i="0" dirty="0">
              <a:solidFill>
                <a:srgbClr val="0D0D0D"/>
              </a:solidFill>
              <a:effectLst/>
              <a:latin typeface="ui-sans-serif"/>
            </a:endParaRPr>
          </a:p>
          <a:p>
            <a:r>
              <a:rPr lang="ko-KR" altLang="en-US" b="1" i="0" dirty="0">
                <a:solidFill>
                  <a:srgbClr val="0D0D0D"/>
                </a:solidFill>
                <a:effectLst/>
                <a:latin typeface="ui-sans-serif"/>
              </a:rPr>
              <a:t>계절성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ui-sans-serif"/>
              </a:rPr>
              <a:t>이 있는 경우 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SARIMA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(Seasonal ARIMA)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ui-sans-serif"/>
              </a:rPr>
              <a:t>모델이 사용되며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ui-sans-serif"/>
              </a:rPr>
              <a:t>계절 주기를 추가적으로 고려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2C1DB0B-1817-48A3-B61A-D58E75764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4808" y="1402375"/>
            <a:ext cx="4081507" cy="46628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8504A7-A206-4A0A-91CC-7C2DAB6C6DF7}"/>
              </a:ext>
            </a:extLst>
          </p:cNvPr>
          <p:cNvSpPr txBox="1"/>
          <p:nvPr/>
        </p:nvSpPr>
        <p:spPr>
          <a:xfrm>
            <a:off x="7794808" y="6094511"/>
            <a:ext cx="3714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자기상관에서도 주기가 있음을 파악 가능 </a:t>
            </a:r>
          </a:p>
        </p:txBody>
      </p:sp>
    </p:spTree>
    <p:extLst>
      <p:ext uri="{BB962C8B-B14F-4D97-AF65-F5344CB8AC3E}">
        <p14:creationId xmlns:p14="http://schemas.microsoft.com/office/powerpoint/2010/main" val="1189013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2557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14F7162-7210-4BAB-A7ED-BA42175EA91F}"/>
              </a:ext>
            </a:extLst>
          </p:cNvPr>
          <p:cNvSpPr txBox="1"/>
          <p:nvPr/>
        </p:nvSpPr>
        <p:spPr>
          <a:xfrm>
            <a:off x="332834" y="2692013"/>
            <a:ext cx="82281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+ </a:t>
            </a:r>
            <a:r>
              <a:rPr lang="en-US" altLang="ko-KR" dirty="0" err="1"/>
              <a:t>yfinance</a:t>
            </a:r>
            <a:r>
              <a:rPr lang="en-US" altLang="ko-KR" dirty="0"/>
              <a:t> : yahoo</a:t>
            </a:r>
            <a:r>
              <a:rPr lang="ko-KR" altLang="en-US" dirty="0"/>
              <a:t>에서 제공하는 라이브러리</a:t>
            </a:r>
            <a:r>
              <a:rPr lang="en-US" altLang="ko-KR" dirty="0"/>
              <a:t>(</a:t>
            </a:r>
            <a:r>
              <a:rPr lang="ko-KR" altLang="en-US" dirty="0"/>
              <a:t>당일 주식 정보 가져올 수 있음 </a:t>
            </a:r>
            <a:r>
              <a:rPr lang="en-US" altLang="ko-KR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F4EA77-EB73-4CD4-9471-46FBE2B26DCC}"/>
              </a:ext>
            </a:extLst>
          </p:cNvPr>
          <p:cNvSpPr txBox="1"/>
          <p:nvPr/>
        </p:nvSpPr>
        <p:spPr>
          <a:xfrm>
            <a:off x="481694" y="1643006"/>
            <a:ext cx="513917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D0D0D"/>
                </a:solidFill>
                <a:highlight>
                  <a:srgbClr val="FFFF00"/>
                </a:highlight>
                <a:latin typeface="ui-sans-serif"/>
              </a:rPr>
              <a:t>가설</a:t>
            </a:r>
            <a:r>
              <a:rPr lang="en-US" altLang="ko-KR" b="1" dirty="0">
                <a:solidFill>
                  <a:srgbClr val="0D0D0D"/>
                </a:solidFill>
                <a:highlight>
                  <a:srgbClr val="FFFF00"/>
                </a:highlight>
                <a:latin typeface="ui-sans-serif"/>
              </a:rPr>
              <a:t>5. </a:t>
            </a:r>
            <a:r>
              <a:rPr lang="ko-KR" altLang="en-US" b="1" dirty="0">
                <a:solidFill>
                  <a:srgbClr val="0D0D0D"/>
                </a:solidFill>
                <a:highlight>
                  <a:srgbClr val="FFFF00"/>
                </a:highlight>
                <a:latin typeface="ui-sans-serif"/>
              </a:rPr>
              <a:t>불경기</a:t>
            </a:r>
            <a:r>
              <a:rPr lang="en-US" altLang="ko-KR" b="1" dirty="0">
                <a:solidFill>
                  <a:srgbClr val="0D0D0D"/>
                </a:solidFill>
                <a:highlight>
                  <a:srgbClr val="FFFF00"/>
                </a:highlight>
                <a:latin typeface="ui-sans-serif"/>
              </a:rPr>
              <a:t>(</a:t>
            </a:r>
            <a:r>
              <a:rPr lang="ko-KR" altLang="en-US" b="1" dirty="0">
                <a:solidFill>
                  <a:srgbClr val="0D0D0D"/>
                </a:solidFill>
                <a:highlight>
                  <a:srgbClr val="FFFF00"/>
                </a:highlight>
                <a:latin typeface="ui-sans-serif"/>
              </a:rPr>
              <a:t>물가 너무 상승</a:t>
            </a:r>
            <a:r>
              <a:rPr lang="en-US" altLang="ko-KR" b="1" dirty="0">
                <a:solidFill>
                  <a:srgbClr val="0D0D0D"/>
                </a:solidFill>
                <a:highlight>
                  <a:srgbClr val="FFFF00"/>
                </a:highlight>
                <a:latin typeface="ui-sans-serif"/>
              </a:rPr>
              <a:t>&gt; </a:t>
            </a:r>
            <a:r>
              <a:rPr lang="ko-KR" altLang="en-US" b="1" dirty="0">
                <a:solidFill>
                  <a:srgbClr val="0D0D0D"/>
                </a:solidFill>
                <a:highlight>
                  <a:srgbClr val="FFFF00"/>
                </a:highlight>
                <a:latin typeface="ui-sans-serif"/>
              </a:rPr>
              <a:t>최소한의 소비</a:t>
            </a:r>
            <a:r>
              <a:rPr lang="en-US" altLang="ko-KR" b="1" dirty="0">
                <a:solidFill>
                  <a:srgbClr val="0D0D0D"/>
                </a:solidFill>
                <a:highlight>
                  <a:srgbClr val="FFFF00"/>
                </a:highlight>
                <a:latin typeface="ui-sans-serif"/>
              </a:rPr>
              <a:t>(</a:t>
            </a:r>
            <a:r>
              <a:rPr lang="ko-KR" altLang="en-US" b="1" dirty="0">
                <a:solidFill>
                  <a:srgbClr val="0D0D0D"/>
                </a:solidFill>
                <a:highlight>
                  <a:srgbClr val="FFFF00"/>
                </a:highlight>
                <a:latin typeface="ui-sans-serif"/>
              </a:rPr>
              <a:t>가정용품만</a:t>
            </a:r>
            <a:r>
              <a:rPr lang="en-US" altLang="ko-KR" b="1" dirty="0">
                <a:solidFill>
                  <a:srgbClr val="0D0D0D"/>
                </a:solidFill>
                <a:highlight>
                  <a:srgbClr val="FFFF00"/>
                </a:highlight>
                <a:latin typeface="ui-sans-serif"/>
              </a:rPr>
              <a:t>))</a:t>
            </a:r>
          </a:p>
          <a:p>
            <a:r>
              <a:rPr lang="en-US" altLang="ko-KR" b="1" dirty="0">
                <a:solidFill>
                  <a:srgbClr val="0D0D0D"/>
                </a:solidFill>
                <a:highlight>
                  <a:srgbClr val="FFFF00"/>
                </a:highlight>
                <a:latin typeface="ui-sans-serif"/>
              </a:rPr>
              <a:t> - </a:t>
            </a:r>
            <a:r>
              <a:rPr lang="ko-KR" altLang="en-US" b="1" dirty="0">
                <a:solidFill>
                  <a:srgbClr val="0D0D0D"/>
                </a:solidFill>
                <a:highlight>
                  <a:srgbClr val="FFFF00"/>
                </a:highlight>
                <a:latin typeface="ui-sans-serif"/>
              </a:rPr>
              <a:t>불경기로 인해 원유값이 폭등함 </a:t>
            </a:r>
            <a:r>
              <a:rPr lang="en-US" altLang="ko-KR" b="1" dirty="0">
                <a:solidFill>
                  <a:srgbClr val="0D0D0D"/>
                </a:solidFill>
                <a:highlight>
                  <a:srgbClr val="FFFF00"/>
                </a:highlight>
                <a:latin typeface="ui-sans-serif"/>
              </a:rPr>
              <a:t>&gt; </a:t>
            </a:r>
            <a:r>
              <a:rPr lang="ko-KR" altLang="en-US" b="1" dirty="0">
                <a:solidFill>
                  <a:srgbClr val="0D0D0D"/>
                </a:solidFill>
                <a:highlight>
                  <a:srgbClr val="FFFF00"/>
                </a:highlight>
                <a:latin typeface="ui-sans-serif"/>
              </a:rPr>
              <a:t>마트에 가는 기름값 부담</a:t>
            </a:r>
            <a:endParaRPr lang="en-US" altLang="ko-KR" b="1" dirty="0">
              <a:solidFill>
                <a:srgbClr val="0D0D0D"/>
              </a:solidFill>
              <a:highlight>
                <a:srgbClr val="FFFF00"/>
              </a:highlight>
              <a:latin typeface="ui-sans-serif"/>
            </a:endParaRPr>
          </a:p>
          <a:p>
            <a:r>
              <a:rPr lang="ko-KR" altLang="en-US" b="1" dirty="0">
                <a:solidFill>
                  <a:srgbClr val="0D0D0D"/>
                </a:solidFill>
                <a:highlight>
                  <a:srgbClr val="FFFF00"/>
                </a:highlight>
                <a:latin typeface="ui-sans-serif"/>
              </a:rPr>
              <a:t>불경기로 인해 </a:t>
            </a:r>
            <a:r>
              <a:rPr lang="ko-KR" altLang="en-US" b="1" dirty="0" err="1">
                <a:solidFill>
                  <a:srgbClr val="0D0D0D"/>
                </a:solidFill>
                <a:highlight>
                  <a:srgbClr val="FFFF00"/>
                </a:highlight>
                <a:latin typeface="ui-sans-serif"/>
              </a:rPr>
              <a:t>집에있는</a:t>
            </a:r>
            <a:r>
              <a:rPr lang="ko-KR" altLang="en-US" b="1" dirty="0">
                <a:solidFill>
                  <a:srgbClr val="0D0D0D"/>
                </a:solidFill>
                <a:highlight>
                  <a:srgbClr val="FFFF00"/>
                </a:highlight>
                <a:latin typeface="ui-sans-serif"/>
              </a:rPr>
              <a:t> 시간이 </a:t>
            </a:r>
            <a:r>
              <a:rPr lang="ko-KR" altLang="en-US" b="1" dirty="0" err="1">
                <a:solidFill>
                  <a:srgbClr val="0D0D0D"/>
                </a:solidFill>
                <a:highlight>
                  <a:srgbClr val="FFFF00"/>
                </a:highlight>
                <a:latin typeface="ui-sans-serif"/>
              </a:rPr>
              <a:t>많아짐</a:t>
            </a:r>
            <a:r>
              <a:rPr lang="en-US" altLang="ko-KR" b="1" dirty="0">
                <a:solidFill>
                  <a:srgbClr val="0D0D0D"/>
                </a:solidFill>
                <a:highlight>
                  <a:srgbClr val="FFFF00"/>
                </a:highlight>
                <a:latin typeface="ui-sans-serif"/>
              </a:rPr>
              <a:t>&gt; </a:t>
            </a:r>
            <a:r>
              <a:rPr lang="ko-KR" altLang="en-US" b="1" dirty="0">
                <a:solidFill>
                  <a:srgbClr val="0D0D0D"/>
                </a:solidFill>
                <a:highlight>
                  <a:srgbClr val="FFFF00"/>
                </a:highlight>
                <a:latin typeface="ui-sans-serif"/>
              </a:rPr>
              <a:t>청소용품 수요 증가</a:t>
            </a:r>
            <a:r>
              <a:rPr lang="en-US" altLang="ko-KR" b="1" dirty="0">
                <a:solidFill>
                  <a:srgbClr val="0D0D0D"/>
                </a:solidFill>
                <a:highlight>
                  <a:srgbClr val="FFFF00"/>
                </a:highlight>
                <a:latin typeface="ui-sans-serif"/>
              </a:rPr>
              <a:t> </a:t>
            </a:r>
            <a:r>
              <a:rPr lang="ko-KR" altLang="en-US" b="1" dirty="0">
                <a:solidFill>
                  <a:srgbClr val="0D0D0D"/>
                </a:solidFill>
                <a:highlight>
                  <a:srgbClr val="FFFF00"/>
                </a:highlight>
                <a:latin typeface="ui-sans-serif"/>
              </a:rPr>
              <a:t>  </a:t>
            </a:r>
            <a:endParaRPr lang="ko-KR" altLang="en-US" dirty="0">
              <a:highlight>
                <a:srgbClr val="FFFF00"/>
              </a:highligh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87E501-CCDB-4FDE-BFA1-3D772A785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56" y="2963702"/>
            <a:ext cx="7304776" cy="8764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26C86D-6280-4E49-A6A8-C14D86EB7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5631" y="1317812"/>
            <a:ext cx="1908799" cy="45827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Google Shape;57;p11">
            <a:extLst>
              <a:ext uri="{FF2B5EF4-FFF2-40B4-BE49-F238E27FC236}">
                <a16:creationId xmlns:a16="http://schemas.microsoft.com/office/drawing/2014/main" id="{603F4B41-7E73-4E04-BA05-2061A4CA732C}"/>
              </a:ext>
            </a:extLst>
          </p:cNvPr>
          <p:cNvSpPr txBox="1">
            <a:spLocks/>
          </p:cNvSpPr>
          <p:nvPr/>
        </p:nvSpPr>
        <p:spPr>
          <a:xfrm>
            <a:off x="257984" y="384983"/>
            <a:ext cx="10876190" cy="62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3446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1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1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1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1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1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1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1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1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2800">
                <a:latin typeface="system-ui"/>
              </a:rPr>
              <a:t>지표 추가</a:t>
            </a:r>
            <a:r>
              <a:rPr lang="en-US" altLang="ko-KR" sz="2800">
                <a:latin typeface="system-ui"/>
              </a:rPr>
              <a:t>: 1. </a:t>
            </a:r>
            <a:r>
              <a:rPr lang="ko-KR" altLang="en-US" sz="2800">
                <a:latin typeface="system-ui"/>
              </a:rPr>
              <a:t>미국 경제상황</a:t>
            </a:r>
            <a:r>
              <a:rPr lang="en-US" altLang="ko-KR" sz="2800">
                <a:latin typeface="system-ui"/>
              </a:rPr>
              <a:t>? </a:t>
            </a:r>
            <a:r>
              <a:rPr lang="ko-KR" altLang="en-US" sz="2800">
                <a:latin typeface="system-ui"/>
              </a:rPr>
              <a:t>   </a:t>
            </a:r>
            <a:br>
              <a:rPr lang="ko-KR" altLang="en-US" sz="1400">
                <a:latin typeface="system-ui"/>
              </a:rPr>
            </a:br>
            <a:br>
              <a:rPr lang="ko-KR" altLang="en-US" sz="1400">
                <a:latin typeface="system-ui"/>
              </a:rPr>
            </a:br>
            <a:endParaRPr lang="ko-KR" altLang="en-US" sz="2800" spc="-100" dirty="0">
              <a:ln w="3175">
                <a:solidFill>
                  <a:schemeClr val="tx1">
                    <a:alpha val="30000"/>
                  </a:schemeClr>
                </a:solidFill>
              </a:ln>
              <a:solidFill>
                <a:srgbClr val="00000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Arial"/>
              <a:sym typeface="Arial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EB09496-739D-464C-A503-B3770DF10D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256" r="927" b="22525"/>
          <a:stretch/>
        </p:blipFill>
        <p:spPr>
          <a:xfrm>
            <a:off x="257984" y="4249965"/>
            <a:ext cx="4188919" cy="16853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FE881B5-6B40-4E68-A80E-E7D8F284C786}"/>
              </a:ext>
            </a:extLst>
          </p:cNvPr>
          <p:cNvSpPr txBox="1"/>
          <p:nvPr/>
        </p:nvSpPr>
        <p:spPr>
          <a:xfrm>
            <a:off x="4607636" y="4601432"/>
            <a:ext cx="16650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Tmi</a:t>
            </a:r>
            <a:r>
              <a:rPr lang="en-US" altLang="ko-KR" dirty="0"/>
              <a:t>: Fred API</a:t>
            </a:r>
            <a:r>
              <a:rPr lang="ko-KR" altLang="en-US" dirty="0"/>
              <a:t>를 사용해서 금리정보를 가져올 수도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D0C21E3-326C-448C-9272-91690AD712D9}"/>
              </a:ext>
            </a:extLst>
          </p:cNvPr>
          <p:cNvSpPr/>
          <p:nvPr/>
        </p:nvSpPr>
        <p:spPr>
          <a:xfrm>
            <a:off x="204356" y="2608080"/>
            <a:ext cx="7304776" cy="37658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95623886-67DB-496C-B941-2A9A7CD6BE75}"/>
              </a:ext>
            </a:extLst>
          </p:cNvPr>
          <p:cNvSpPr/>
          <p:nvPr/>
        </p:nvSpPr>
        <p:spPr>
          <a:xfrm>
            <a:off x="5395960" y="1464093"/>
            <a:ext cx="3846652" cy="11139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미국 경제 지표를 가져와서 분석해볼까</a:t>
            </a:r>
            <a:r>
              <a:rPr lang="en-US" altLang="ko-KR" dirty="0"/>
              <a:t>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3C68D4-A859-40C2-8BC1-54E5BA5189A3}"/>
              </a:ext>
            </a:extLst>
          </p:cNvPr>
          <p:cNvSpPr txBox="1"/>
          <p:nvPr/>
        </p:nvSpPr>
        <p:spPr>
          <a:xfrm>
            <a:off x="8494059" y="6043029"/>
            <a:ext cx="34935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2014/1/1~</a:t>
            </a:r>
            <a:r>
              <a:rPr lang="ko-KR" altLang="en-US" sz="1400" dirty="0"/>
              <a:t> </a:t>
            </a:r>
            <a:r>
              <a:rPr lang="en-US" altLang="ko-KR" sz="1400" dirty="0"/>
              <a:t>2017/2/28 </a:t>
            </a:r>
            <a:r>
              <a:rPr lang="ko-KR" altLang="en-US" sz="1400" dirty="0"/>
              <a:t>기간동안 미국 금리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134265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7;p11">
            <a:extLst>
              <a:ext uri="{FF2B5EF4-FFF2-40B4-BE49-F238E27FC236}">
                <a16:creationId xmlns:a16="http://schemas.microsoft.com/office/drawing/2014/main" id="{F0793A9B-06C1-40F0-83F0-0D0FF6BDEC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685" y="287383"/>
            <a:ext cx="10876190" cy="62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2800" b="1" i="0" dirty="0">
                <a:effectLst/>
                <a:latin typeface="system-ui"/>
              </a:rPr>
              <a:t>지표 추가</a:t>
            </a:r>
            <a:r>
              <a:rPr lang="en-US" altLang="ko-KR" sz="2800" b="1" i="0" dirty="0">
                <a:effectLst/>
                <a:latin typeface="system-ui"/>
              </a:rPr>
              <a:t>: 2. </a:t>
            </a:r>
            <a:r>
              <a:rPr lang="ko-KR" altLang="en-US" sz="2800" b="1" i="0" dirty="0">
                <a:effectLst/>
                <a:latin typeface="system-ui"/>
              </a:rPr>
              <a:t>목요일 금요일 </a:t>
            </a:r>
            <a:r>
              <a:rPr lang="ko-KR" altLang="en-US" sz="2800" dirty="0">
                <a:latin typeface="system-ui"/>
              </a:rPr>
              <a:t>여부 </a:t>
            </a:r>
            <a:br>
              <a:rPr lang="ko-KR" altLang="en-US" sz="1400" b="1" i="0" dirty="0">
                <a:effectLst/>
                <a:latin typeface="system-ui"/>
              </a:rPr>
            </a:br>
            <a:br>
              <a:rPr lang="ko-KR" altLang="en-US" sz="1400" b="1" i="0" dirty="0">
                <a:effectLst/>
                <a:latin typeface="system-ui"/>
              </a:rPr>
            </a:br>
            <a:endParaRPr lang="ko-KR" altLang="en-US" sz="2800" spc="-100" dirty="0">
              <a:ln w="3175">
                <a:solidFill>
                  <a:schemeClr val="tx1">
                    <a:alpha val="30000"/>
                  </a:schemeClr>
                </a:solidFill>
              </a:ln>
              <a:solidFill>
                <a:srgbClr val="00000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D5216B-88D7-4F99-8FDF-7B6C042CF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167" y="1253397"/>
            <a:ext cx="3622355" cy="25663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4F7162-7210-4BAB-A7ED-BA42175EA91F}"/>
              </a:ext>
            </a:extLst>
          </p:cNvPr>
          <p:cNvSpPr txBox="1"/>
          <p:nvPr/>
        </p:nvSpPr>
        <p:spPr>
          <a:xfrm>
            <a:off x="553410" y="5054195"/>
            <a:ext cx="971958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  </a:t>
            </a:r>
            <a:r>
              <a:rPr lang="ko-KR" altLang="en-US" sz="2800" dirty="0"/>
              <a:t>목요일 </a:t>
            </a:r>
            <a:r>
              <a:rPr lang="en-US" altLang="ko-KR" sz="2800" dirty="0"/>
              <a:t>, </a:t>
            </a:r>
            <a:r>
              <a:rPr lang="ko-KR" altLang="en-US" sz="2800" dirty="0"/>
              <a:t>금요일이면 </a:t>
            </a:r>
            <a:r>
              <a:rPr lang="en-US" altLang="ko-KR" sz="2800" dirty="0"/>
              <a:t>2</a:t>
            </a:r>
            <a:r>
              <a:rPr lang="ko-KR" altLang="en-US" sz="2800" dirty="0" err="1"/>
              <a:t>일뒤</a:t>
            </a:r>
            <a:r>
              <a:rPr lang="ko-KR" altLang="en-US" sz="2800" dirty="0"/>
              <a:t> </a:t>
            </a:r>
            <a:r>
              <a:rPr lang="en-US" altLang="ko-KR" sz="2800" dirty="0"/>
              <a:t>(</a:t>
            </a:r>
            <a:r>
              <a:rPr lang="ko-KR" altLang="en-US" sz="2800" dirty="0"/>
              <a:t>토</a:t>
            </a:r>
            <a:r>
              <a:rPr lang="en-US" altLang="ko-KR" sz="2800" dirty="0"/>
              <a:t>,</a:t>
            </a:r>
            <a:r>
              <a:rPr lang="ko-KR" altLang="en-US" sz="2800" dirty="0"/>
              <a:t>일</a:t>
            </a:r>
            <a:r>
              <a:rPr lang="en-US" altLang="ko-KR" sz="2800" dirty="0"/>
              <a:t>)</a:t>
            </a:r>
            <a:r>
              <a:rPr lang="ko-KR" altLang="en-US" sz="2800" dirty="0"/>
              <a:t>에는 매출이 증가함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Columns </a:t>
            </a:r>
            <a:r>
              <a:rPr lang="ko-KR" altLang="en-US" sz="2800" dirty="0"/>
              <a:t>에 목 금 여부를 추가 </a:t>
            </a:r>
            <a:r>
              <a:rPr lang="en-US" altLang="ko-KR" sz="2800" dirty="0"/>
              <a:t>(‘</a:t>
            </a:r>
            <a:r>
              <a:rPr lang="en-US" altLang="ko-KR" sz="2800" dirty="0" err="1"/>
              <a:t>predict_peek</a:t>
            </a:r>
            <a:r>
              <a:rPr lang="en-US" altLang="ko-KR" sz="2800" dirty="0"/>
              <a:t>’)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C61B86-22F9-427C-B381-A5D5E713C298}"/>
              </a:ext>
            </a:extLst>
          </p:cNvPr>
          <p:cNvSpPr/>
          <p:nvPr/>
        </p:nvSpPr>
        <p:spPr>
          <a:xfrm>
            <a:off x="5924289" y="1320126"/>
            <a:ext cx="1339657" cy="2432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B13D2F-0EB5-4A5C-B26B-44EE2EB56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459" y="3970179"/>
            <a:ext cx="8945223" cy="9335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99003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7;p11">
            <a:extLst>
              <a:ext uri="{FF2B5EF4-FFF2-40B4-BE49-F238E27FC236}">
                <a16:creationId xmlns:a16="http://schemas.microsoft.com/office/drawing/2014/main" id="{F0793A9B-06C1-40F0-83F0-0D0FF6BDEC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685" y="287383"/>
            <a:ext cx="10876190" cy="62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2800" dirty="0">
                <a:latin typeface="system-ui"/>
              </a:rPr>
              <a:t>결론</a:t>
            </a:r>
            <a:r>
              <a:rPr lang="en-US" altLang="ko-KR" sz="2800" dirty="0">
                <a:latin typeface="system-ui"/>
              </a:rPr>
              <a:t>: </a:t>
            </a:r>
            <a:r>
              <a:rPr lang="ko-KR" altLang="en-US" sz="2800" dirty="0">
                <a:latin typeface="system-ui"/>
              </a:rPr>
              <a:t>지표 </a:t>
            </a:r>
            <a:r>
              <a:rPr lang="en-US" altLang="ko-KR" sz="2800" dirty="0">
                <a:latin typeface="system-ui"/>
              </a:rPr>
              <a:t>2</a:t>
            </a:r>
            <a:r>
              <a:rPr lang="ko-KR" altLang="en-US" sz="2800" dirty="0">
                <a:latin typeface="system-ui"/>
              </a:rPr>
              <a:t>개 더 추가하니까 정확도가 높아졌습니다</a:t>
            </a:r>
            <a:br>
              <a:rPr lang="ko-KR" altLang="en-US" sz="2800" b="1" i="0" dirty="0">
                <a:effectLst/>
                <a:latin typeface="system-ui"/>
              </a:rPr>
            </a:br>
            <a:br>
              <a:rPr lang="ko-KR" altLang="en-US" sz="1400" b="1" i="0" dirty="0">
                <a:effectLst/>
                <a:latin typeface="system-ui"/>
              </a:rPr>
            </a:br>
            <a:endParaRPr lang="ko-KR" altLang="en-US" sz="2800" spc="-100" dirty="0">
              <a:ln w="3175">
                <a:solidFill>
                  <a:schemeClr val="tx1">
                    <a:alpha val="30000"/>
                  </a:schemeClr>
                </a:solidFill>
              </a:ln>
              <a:solidFill>
                <a:srgbClr val="00000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8771B1-52DF-4423-88B8-D86E9983B4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6" b="1147"/>
          <a:stretch/>
        </p:blipFill>
        <p:spPr bwMode="auto">
          <a:xfrm>
            <a:off x="162324" y="1581148"/>
            <a:ext cx="5022530" cy="36957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F8886B0-31C8-41C4-B8F0-5268CD63A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" t="-2488" r="38695" b="-62"/>
          <a:stretch/>
        </p:blipFill>
        <p:spPr bwMode="auto">
          <a:xfrm>
            <a:off x="6323080" y="1576666"/>
            <a:ext cx="4975413" cy="36957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701D831-1EC1-40FF-BAE7-6C2611016B83}"/>
              </a:ext>
            </a:extLst>
          </p:cNvPr>
          <p:cNvSpPr/>
          <p:nvPr/>
        </p:nvSpPr>
        <p:spPr>
          <a:xfrm>
            <a:off x="162323" y="4948354"/>
            <a:ext cx="1298923" cy="3240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FF9A329-09BE-463C-AAE3-7CDDF2C7F62A}"/>
              </a:ext>
            </a:extLst>
          </p:cNvPr>
          <p:cNvSpPr/>
          <p:nvPr/>
        </p:nvSpPr>
        <p:spPr>
          <a:xfrm>
            <a:off x="6349974" y="4995418"/>
            <a:ext cx="1292299" cy="2298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C95D65-A085-459C-B5E0-AC8E86FCE375}"/>
              </a:ext>
            </a:extLst>
          </p:cNvPr>
          <p:cNvSpPr txBox="1"/>
          <p:nvPr/>
        </p:nvSpPr>
        <p:spPr>
          <a:xfrm>
            <a:off x="162323" y="5567083"/>
            <a:ext cx="106391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코딩에 너무 집중하지 말고 </a:t>
            </a:r>
            <a:r>
              <a:rPr lang="en-US" altLang="ko-KR" dirty="0">
                <a:highlight>
                  <a:srgbClr val="FFFF00"/>
                </a:highlight>
              </a:rPr>
              <a:t>  </a:t>
            </a:r>
            <a:r>
              <a:rPr lang="ko-KR" altLang="en-US" dirty="0" err="1">
                <a:highlight>
                  <a:srgbClr val="FFFF00"/>
                </a:highlight>
              </a:rPr>
              <a:t>추가할만한</a:t>
            </a:r>
            <a:r>
              <a:rPr lang="ko-KR" altLang="en-US" dirty="0">
                <a:highlight>
                  <a:srgbClr val="FFFF00"/>
                </a:highlight>
              </a:rPr>
              <a:t> 지표를 정하는 시간을 갖고 </a:t>
            </a:r>
            <a:endParaRPr lang="en-US" altLang="ko-KR" dirty="0">
              <a:highlight>
                <a:srgbClr val="FFFF00"/>
              </a:highlight>
            </a:endParaRPr>
          </a:p>
          <a:p>
            <a:r>
              <a:rPr lang="en-US" altLang="ko-KR" dirty="0">
                <a:highlight>
                  <a:srgbClr val="FFFF00"/>
                </a:highlight>
              </a:rPr>
              <a:t> </a:t>
            </a:r>
          </a:p>
          <a:p>
            <a:r>
              <a:rPr lang="en-US" altLang="ko-KR" dirty="0">
                <a:highlight>
                  <a:srgbClr val="FFFF00"/>
                </a:highlight>
              </a:rPr>
              <a:t>&gt;</a:t>
            </a:r>
            <a:r>
              <a:rPr lang="ko-KR" altLang="en-US" dirty="0">
                <a:highlight>
                  <a:srgbClr val="FFFF00"/>
                </a:highlight>
              </a:rPr>
              <a:t>코딩은 전문가 </a:t>
            </a:r>
            <a:r>
              <a:rPr lang="en-US" altLang="ko-KR" dirty="0">
                <a:highlight>
                  <a:srgbClr val="FFFF00"/>
                </a:highlight>
              </a:rPr>
              <a:t>1</a:t>
            </a:r>
            <a:r>
              <a:rPr lang="ko-KR" altLang="en-US" dirty="0">
                <a:highlight>
                  <a:srgbClr val="FFFF00"/>
                </a:highlight>
              </a:rPr>
              <a:t>명에게 맡깁시다 </a:t>
            </a:r>
          </a:p>
        </p:txBody>
      </p:sp>
    </p:spTree>
    <p:extLst>
      <p:ext uri="{BB962C8B-B14F-4D97-AF65-F5344CB8AC3E}">
        <p14:creationId xmlns:p14="http://schemas.microsoft.com/office/powerpoint/2010/main" val="3045397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7;p11">
            <a:extLst>
              <a:ext uri="{FF2B5EF4-FFF2-40B4-BE49-F238E27FC236}">
                <a16:creationId xmlns:a16="http://schemas.microsoft.com/office/drawing/2014/main" id="{F0793A9B-06C1-40F0-83F0-0D0FF6BDEC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685" y="287383"/>
            <a:ext cx="10876190" cy="62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2800" dirty="0">
                <a:latin typeface="system-ui"/>
              </a:rPr>
              <a:t>B</a:t>
            </a:r>
            <a:r>
              <a:rPr lang="en-US" altLang="ko-KR" sz="2800" b="1" i="0" dirty="0">
                <a:effectLst/>
                <a:latin typeface="system-ui"/>
              </a:rPr>
              <a:t>rainstorming </a:t>
            </a:r>
            <a:r>
              <a:rPr lang="en-US" altLang="ko-KR" sz="2800" dirty="0">
                <a:latin typeface="system-ui"/>
              </a:rPr>
              <a:t>:  </a:t>
            </a:r>
            <a:r>
              <a:rPr lang="ko-KR" altLang="en-US" sz="2800" dirty="0">
                <a:latin typeface="system-ui"/>
              </a:rPr>
              <a:t>어떤 지표를 추가하면 판매량을 잘 예측할 수 있을까</a:t>
            </a:r>
            <a:r>
              <a:rPr lang="en-US" altLang="ko-KR" sz="2800" dirty="0">
                <a:latin typeface="system-ui"/>
              </a:rPr>
              <a:t>?</a:t>
            </a:r>
            <a:r>
              <a:rPr lang="ko-KR" altLang="en-US" sz="2800" dirty="0">
                <a:latin typeface="system-ui"/>
              </a:rPr>
              <a:t> </a:t>
            </a:r>
            <a:br>
              <a:rPr lang="ko-KR" altLang="en-US" sz="2800" b="1" i="0" dirty="0">
                <a:effectLst/>
                <a:latin typeface="system-ui"/>
              </a:rPr>
            </a:br>
            <a:br>
              <a:rPr lang="ko-KR" altLang="en-US" sz="1400" b="1" i="0" dirty="0">
                <a:effectLst/>
                <a:latin typeface="system-ui"/>
              </a:rPr>
            </a:br>
            <a:endParaRPr lang="ko-KR" altLang="en-US" sz="2800" spc="-100" dirty="0">
              <a:ln w="3175">
                <a:solidFill>
                  <a:schemeClr val="tx1">
                    <a:alpha val="30000"/>
                  </a:schemeClr>
                </a:solidFill>
              </a:ln>
              <a:solidFill>
                <a:srgbClr val="00000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Arial"/>
              <a:sym typeface="Arial"/>
            </a:endParaRPr>
          </a:p>
        </p:txBody>
      </p:sp>
      <p:pic>
        <p:nvPicPr>
          <p:cNvPr id="2050" name="Picture 2" descr="UX Writing 브레인스토밍 왜 필요할까?">
            <a:extLst>
              <a:ext uri="{FF2B5EF4-FFF2-40B4-BE49-F238E27FC236}">
                <a16:creationId xmlns:a16="http://schemas.microsoft.com/office/drawing/2014/main" id="{2B4AB8FF-CD69-479F-BFA4-A16378875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" y="1640539"/>
            <a:ext cx="4791635" cy="479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8978D3-8BA1-47A7-85D9-217047E43F3E}"/>
              </a:ext>
            </a:extLst>
          </p:cNvPr>
          <p:cNvSpPr txBox="1"/>
          <p:nvPr/>
        </p:nvSpPr>
        <p:spPr>
          <a:xfrm>
            <a:off x="4666128" y="1279168"/>
            <a:ext cx="52936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연말에 청소용품 가격이 증가함</a:t>
            </a:r>
            <a:r>
              <a:rPr lang="en-US" altLang="ko-KR" dirty="0"/>
              <a:t>&gt;&gt;</a:t>
            </a:r>
            <a:r>
              <a:rPr lang="ko-KR" altLang="en-US" dirty="0"/>
              <a:t> 연말 여부를 넣을까</a:t>
            </a:r>
            <a:r>
              <a:rPr lang="en-US" altLang="ko-KR" dirty="0"/>
              <a:t>?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당해 년도 미국 경제 상황 </a:t>
            </a:r>
            <a:r>
              <a:rPr lang="en-US" altLang="ko-KR" dirty="0"/>
              <a:t>&gt;&gt; </a:t>
            </a:r>
            <a:r>
              <a:rPr lang="ko-KR" altLang="en-US" dirty="0"/>
              <a:t>미국 금리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4</a:t>
            </a:r>
            <a:r>
              <a:rPr lang="ko-KR" altLang="en-US" dirty="0"/>
              <a:t>월에 </a:t>
            </a:r>
            <a:r>
              <a:rPr lang="ko-KR" altLang="en-US" dirty="0" err="1"/>
              <a:t>음료수랑</a:t>
            </a:r>
            <a:r>
              <a:rPr lang="ko-KR" altLang="en-US" dirty="0"/>
              <a:t> 우유 판매량이 증가했음 </a:t>
            </a:r>
            <a:r>
              <a:rPr lang="en-US" altLang="ko-KR" dirty="0"/>
              <a:t>&gt;&gt; </a:t>
            </a:r>
            <a:r>
              <a:rPr lang="ko-KR" altLang="en-US" dirty="0"/>
              <a:t>가정의달 </a:t>
            </a:r>
            <a:r>
              <a:rPr lang="en-US" altLang="ko-KR" dirty="0"/>
              <a:t>4</a:t>
            </a:r>
            <a:r>
              <a:rPr lang="ko-KR" altLang="en-US" dirty="0"/>
              <a:t>월 여부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pic>
        <p:nvPicPr>
          <p:cNvPr id="2052" name="Picture 4" descr="a cat is sitting on a couch in front of a laptop computer and says `` i 'm ready '' .">
            <a:extLst>
              <a:ext uri="{FF2B5EF4-FFF2-40B4-BE49-F238E27FC236}">
                <a16:creationId xmlns:a16="http://schemas.microsoft.com/office/drawing/2014/main" id="{E221F1CD-5342-4AC0-B911-A2D4F8769BE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414" y="4412101"/>
            <a:ext cx="2867586" cy="244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F2A6DB-F69D-4DCA-A2A9-C344950B8D1A}"/>
              </a:ext>
            </a:extLst>
          </p:cNvPr>
          <p:cNvSpPr txBox="1"/>
          <p:nvPr/>
        </p:nvSpPr>
        <p:spPr>
          <a:xfrm>
            <a:off x="10943666" y="4412101"/>
            <a:ext cx="777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양정우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C3E4754-4D7A-4097-B162-6D841C800A43}"/>
              </a:ext>
            </a:extLst>
          </p:cNvPr>
          <p:cNvSpPr/>
          <p:nvPr/>
        </p:nvSpPr>
        <p:spPr>
          <a:xfrm>
            <a:off x="4666128" y="1210235"/>
            <a:ext cx="5051613" cy="31286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43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6857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7;p11">
            <a:extLst>
              <a:ext uri="{FF2B5EF4-FFF2-40B4-BE49-F238E27FC236}">
                <a16:creationId xmlns:a16="http://schemas.microsoft.com/office/drawing/2014/main" id="{F0793A9B-06C1-40F0-83F0-0D0FF6BDEC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685" y="287383"/>
            <a:ext cx="6808597" cy="62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탐색적 데이터분석</a:t>
            </a:r>
            <a:r>
              <a:rPr lang="en-US" altLang="ko-KR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- 1. </a:t>
            </a:r>
            <a:r>
              <a:rPr lang="ko-KR" altLang="en-US" sz="2800" b="1" i="0" dirty="0">
                <a:effectLst/>
                <a:latin typeface="system-ui"/>
              </a:rPr>
              <a:t>상품별 판매량 추이</a:t>
            </a:r>
            <a:br>
              <a:rPr lang="ko-KR" altLang="en-US" sz="1400" b="1" i="0" dirty="0">
                <a:effectLst/>
                <a:latin typeface="system-ui"/>
              </a:rPr>
            </a:br>
            <a:endParaRPr lang="ko-KR" altLang="en-US" sz="2800" spc="-100" dirty="0">
              <a:ln w="3175">
                <a:solidFill>
                  <a:schemeClr val="tx1">
                    <a:alpha val="30000"/>
                  </a:schemeClr>
                </a:solidFill>
              </a:ln>
              <a:solidFill>
                <a:srgbClr val="00000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1BEF40-180E-4D4C-B9FE-2C2F50FB60CA}"/>
              </a:ext>
            </a:extLst>
          </p:cNvPr>
          <p:cNvSpPr txBox="1"/>
          <p:nvPr/>
        </p:nvSpPr>
        <p:spPr>
          <a:xfrm>
            <a:off x="7273816" y="1466850"/>
            <a:ext cx="4505325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ighlight>
                  <a:srgbClr val="FFFF00"/>
                </a:highlight>
              </a:rPr>
              <a:t>7</a:t>
            </a:r>
            <a:r>
              <a:rPr lang="ko-KR" altLang="en-US" sz="2400" dirty="0">
                <a:highlight>
                  <a:srgbClr val="FFFF00"/>
                </a:highlight>
              </a:rPr>
              <a:t>일간 주기를 </a:t>
            </a:r>
            <a:r>
              <a:rPr lang="ko-KR" altLang="en-US" sz="2400" dirty="0"/>
              <a:t>가지고 있음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en-US" altLang="ko-KR" sz="2400" dirty="0"/>
              <a:t>7</a:t>
            </a:r>
            <a:r>
              <a:rPr lang="ko-KR" altLang="en-US" sz="2400" dirty="0"/>
              <a:t>일 간격으로 판매량이 증가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청소용품 변동폭이 크지 않음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우유 </a:t>
            </a:r>
            <a:r>
              <a:rPr lang="en-US" altLang="ko-KR" sz="2400" dirty="0"/>
              <a:t>,</a:t>
            </a:r>
            <a:r>
              <a:rPr lang="ko-KR" altLang="en-US" sz="2400" dirty="0"/>
              <a:t>음료는 변동폭이 큼 </a:t>
            </a:r>
            <a:endParaRPr lang="en-US" altLang="ko-KR" sz="2400" dirty="0"/>
          </a:p>
          <a:p>
            <a:endParaRPr lang="en-US" altLang="ko-KR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>
                <a:highlight>
                  <a:srgbClr val="FFFF00"/>
                </a:highlight>
              </a:rPr>
              <a:t>사업제안</a:t>
            </a:r>
            <a:r>
              <a:rPr lang="en-US" altLang="ko-KR" sz="2400" dirty="0">
                <a:highlight>
                  <a:srgbClr val="FFFF00"/>
                </a:highlight>
              </a:rPr>
              <a:t>: </a:t>
            </a:r>
            <a:r>
              <a:rPr lang="ko-KR" altLang="en-US" sz="2400" dirty="0">
                <a:highlight>
                  <a:srgbClr val="FFFF00"/>
                </a:highlight>
              </a:rPr>
              <a:t>우유</a:t>
            </a:r>
            <a:r>
              <a:rPr lang="en-US" altLang="ko-KR" sz="2400" dirty="0">
                <a:highlight>
                  <a:srgbClr val="FFFF00"/>
                </a:highlight>
              </a:rPr>
              <a:t>, </a:t>
            </a:r>
            <a:r>
              <a:rPr lang="ko-KR" altLang="en-US" sz="2400" dirty="0">
                <a:highlight>
                  <a:srgbClr val="FFFF00"/>
                </a:highlight>
              </a:rPr>
              <a:t>음료는 주기에 맞게 더 많이 발주 요청</a:t>
            </a:r>
            <a:endParaRPr lang="en-US" altLang="ko-KR" sz="2400" dirty="0">
              <a:highlight>
                <a:srgbClr val="FFFF00"/>
              </a:highlight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ko-KR" sz="2400" dirty="0">
              <a:highlight>
                <a:srgbClr val="FFFF00"/>
              </a:highlight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>
                <a:highlight>
                  <a:srgbClr val="FFFF00"/>
                </a:highlight>
              </a:rPr>
              <a:t>청소용품은 연말에 판매량 급등</a:t>
            </a:r>
            <a:r>
              <a:rPr lang="en-US" altLang="ko-KR" sz="2400" dirty="0">
                <a:highlight>
                  <a:srgbClr val="FFFF00"/>
                </a:highlight>
              </a:rPr>
              <a:t>&gt; </a:t>
            </a:r>
            <a:r>
              <a:rPr lang="ko-KR" altLang="en-US" sz="2400" dirty="0">
                <a:highlight>
                  <a:srgbClr val="FFFF00"/>
                </a:highlight>
              </a:rPr>
              <a:t>연말 대청소 </a:t>
            </a:r>
            <a:endParaRPr lang="en-US" altLang="ko-KR" sz="2400" dirty="0">
              <a:highlight>
                <a:srgbClr val="FFFF00"/>
              </a:highlight>
            </a:endParaRP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08F6B8-3D26-4990-94A3-5ACC20945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08" y="1302971"/>
            <a:ext cx="6121291" cy="46647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02817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7;p11">
            <a:extLst>
              <a:ext uri="{FF2B5EF4-FFF2-40B4-BE49-F238E27FC236}">
                <a16:creationId xmlns:a16="http://schemas.microsoft.com/office/drawing/2014/main" id="{F0793A9B-06C1-40F0-83F0-0D0FF6BDEC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685" y="287383"/>
            <a:ext cx="10104665" cy="62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탐색적 데이터분석</a:t>
            </a:r>
            <a:r>
              <a:rPr lang="en-US" altLang="ko-KR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- 2. </a:t>
            </a:r>
            <a:r>
              <a:rPr lang="ko-KR" altLang="en-US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system-ui"/>
                <a:ea typeface="나눔스퀘어 네오 ExtraBold" panose="00000900000000000000" pitchFamily="2" charset="-127"/>
                <a:cs typeface="Arial"/>
                <a:sym typeface="Arial"/>
              </a:rPr>
              <a:t>고객 </a:t>
            </a:r>
            <a:r>
              <a:rPr lang="ko-KR" altLang="en-US" sz="2800" spc="-100" dirty="0" err="1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system-ui"/>
                <a:ea typeface="나눔스퀘어 네오 ExtraBold" panose="00000900000000000000" pitchFamily="2" charset="-127"/>
                <a:cs typeface="Arial"/>
                <a:sym typeface="Arial"/>
              </a:rPr>
              <a:t>방문수와</a:t>
            </a:r>
            <a:r>
              <a:rPr lang="ko-KR" altLang="en-US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system-ui"/>
                <a:ea typeface="나눔스퀘어 네오 ExtraBold" panose="00000900000000000000" pitchFamily="2" charset="-127"/>
                <a:cs typeface="Arial"/>
                <a:sym typeface="Arial"/>
              </a:rPr>
              <a:t> 상품 판매량 추이</a:t>
            </a:r>
            <a:br>
              <a:rPr lang="ko-KR" altLang="en-US" sz="1400" b="1" i="0" dirty="0">
                <a:effectLst/>
                <a:latin typeface="system-ui"/>
              </a:rPr>
            </a:br>
            <a:endParaRPr lang="ko-KR" altLang="en-US" sz="2800" spc="-100" dirty="0">
              <a:ln w="3175">
                <a:solidFill>
                  <a:schemeClr val="tx1">
                    <a:alpha val="30000"/>
                  </a:schemeClr>
                </a:solidFill>
              </a:ln>
              <a:solidFill>
                <a:srgbClr val="00000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1BEF40-180E-4D4C-B9FE-2C2F50FB60CA}"/>
              </a:ext>
            </a:extLst>
          </p:cNvPr>
          <p:cNvSpPr txBox="1"/>
          <p:nvPr/>
        </p:nvSpPr>
        <p:spPr>
          <a:xfrm>
            <a:off x="7153617" y="1744325"/>
            <a:ext cx="450532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en-US" altLang="ko-KR" sz="2400" dirty="0">
                <a:highlight>
                  <a:srgbClr val="FFFF00"/>
                </a:highlight>
              </a:rPr>
              <a:t>7</a:t>
            </a:r>
            <a:r>
              <a:rPr lang="ko-KR" altLang="en-US" sz="2400" dirty="0">
                <a:highlight>
                  <a:srgbClr val="FFFF00"/>
                </a:highlight>
              </a:rPr>
              <a:t>일간 주기를 </a:t>
            </a:r>
            <a:r>
              <a:rPr lang="ko-KR" altLang="en-US" sz="2400" dirty="0"/>
              <a:t>가지고 있음</a:t>
            </a:r>
            <a:endParaRPr lang="en-US" altLang="ko-KR" sz="2400" dirty="0"/>
          </a:p>
          <a:p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아이쇼핑</a:t>
            </a:r>
            <a:r>
              <a:rPr lang="en-US" altLang="ko-KR" sz="2400" dirty="0"/>
              <a:t>(</a:t>
            </a:r>
            <a:r>
              <a:rPr lang="ko-KR" altLang="en-US" sz="2400" dirty="0"/>
              <a:t>구매</a:t>
            </a:r>
            <a:r>
              <a:rPr lang="en-US" altLang="ko-KR" sz="2400" dirty="0"/>
              <a:t>x)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r>
              <a:rPr lang="en-US" altLang="ko-KR" sz="2400" dirty="0"/>
              <a:t> &gt; </a:t>
            </a:r>
            <a:r>
              <a:rPr lang="ko-KR" altLang="en-US" sz="2400" dirty="0" err="1"/>
              <a:t>방문수와</a:t>
            </a:r>
            <a:r>
              <a:rPr lang="ko-KR" altLang="en-US" sz="2400" dirty="0"/>
              <a:t> 매출에는 서로 영향이 </a:t>
            </a:r>
            <a:r>
              <a:rPr lang="ko-KR" altLang="en-US" sz="2400" dirty="0" err="1"/>
              <a:t>없어보인다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391561A-7514-47EF-8B35-21D3B97C2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58" y="1432937"/>
            <a:ext cx="6210642" cy="46156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18066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7;p11">
            <a:extLst>
              <a:ext uri="{FF2B5EF4-FFF2-40B4-BE49-F238E27FC236}">
                <a16:creationId xmlns:a16="http://schemas.microsoft.com/office/drawing/2014/main" id="{F0793A9B-06C1-40F0-83F0-0D0FF6BDEC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685" y="287383"/>
            <a:ext cx="9666515" cy="62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탐색적 데이터분석</a:t>
            </a:r>
            <a:r>
              <a:rPr lang="en-US" altLang="ko-KR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- 3. </a:t>
            </a:r>
            <a:r>
              <a:rPr lang="ko-KR" altLang="en-US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system-ui"/>
                <a:ea typeface="나눔스퀘어 네오 ExtraBold" panose="00000900000000000000" pitchFamily="2" charset="-127"/>
                <a:cs typeface="Arial"/>
                <a:sym typeface="Arial"/>
              </a:rPr>
              <a:t>휘발유 가격과 상품 판매량 추이</a:t>
            </a:r>
            <a:br>
              <a:rPr lang="ko-KR" altLang="en-US" sz="1400" b="1" i="0" dirty="0">
                <a:effectLst/>
                <a:latin typeface="system-ui"/>
              </a:rPr>
            </a:br>
            <a:endParaRPr lang="ko-KR" altLang="en-US" sz="2800" spc="-100" dirty="0">
              <a:ln w="3175">
                <a:solidFill>
                  <a:schemeClr val="tx1">
                    <a:alpha val="30000"/>
                  </a:schemeClr>
                </a:solidFill>
              </a:ln>
              <a:solidFill>
                <a:srgbClr val="00000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1BEF40-180E-4D4C-B9FE-2C2F50FB60CA}"/>
              </a:ext>
            </a:extLst>
          </p:cNvPr>
          <p:cNvSpPr txBox="1"/>
          <p:nvPr/>
        </p:nvSpPr>
        <p:spPr>
          <a:xfrm>
            <a:off x="6767864" y="1431548"/>
            <a:ext cx="45053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7</a:t>
            </a:r>
            <a:r>
              <a:rPr lang="ko-KR" altLang="en-US" sz="2000" dirty="0"/>
              <a:t>번 상품 </a:t>
            </a:r>
            <a:r>
              <a:rPr lang="en-US" altLang="ko-KR" sz="2000" dirty="0"/>
              <a:t>(</a:t>
            </a:r>
            <a:r>
              <a:rPr lang="ko-KR" altLang="en-US" sz="2000" dirty="0"/>
              <a:t>중분류</a:t>
            </a:r>
            <a:r>
              <a:rPr lang="en-US" altLang="ko-KR" sz="2000" dirty="0"/>
              <a:t>: cleaning)</a:t>
            </a:r>
          </a:p>
          <a:p>
            <a:endParaRPr lang="en-US" altLang="ko-KR" sz="2000" dirty="0"/>
          </a:p>
          <a:p>
            <a:r>
              <a:rPr lang="ko-KR" altLang="en-US" sz="2000" dirty="0"/>
              <a:t>휘발유 값의 변동이 </a:t>
            </a:r>
            <a:r>
              <a:rPr lang="ko-KR" altLang="en-US" sz="2000" dirty="0" err="1"/>
              <a:t>클때</a:t>
            </a:r>
            <a:r>
              <a:rPr lang="ko-KR" altLang="en-US" sz="2000" dirty="0"/>
              <a:t> 판매량이 크게 증가하는 것을 확인할 수 있음 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 err="1">
                <a:highlight>
                  <a:srgbClr val="FFFF00"/>
                </a:highlight>
              </a:rPr>
              <a:t>원자재소용품</a:t>
            </a:r>
            <a:r>
              <a:rPr lang="ko-KR" altLang="en-US" sz="2000" dirty="0">
                <a:highlight>
                  <a:srgbClr val="FFFF00"/>
                </a:highlight>
              </a:rPr>
              <a:t> 매출 증가 어떤 상관관계</a:t>
            </a:r>
            <a:r>
              <a:rPr lang="en-US" altLang="ko-KR" sz="2000" dirty="0">
                <a:highlight>
                  <a:srgbClr val="FFFF00"/>
                </a:highlight>
              </a:rPr>
              <a:t>?</a:t>
            </a:r>
            <a:r>
              <a:rPr lang="ko-KR" altLang="en-US" sz="2000" dirty="0">
                <a:highlight>
                  <a:srgbClr val="FFFF00"/>
                </a:highlight>
              </a:rPr>
              <a:t>  값 증가 </a:t>
            </a:r>
            <a:r>
              <a:rPr lang="en-US" altLang="ko-KR" sz="2000" dirty="0">
                <a:highlight>
                  <a:srgbClr val="FFFF00"/>
                </a:highlight>
              </a:rPr>
              <a:t>&lt;&gt;</a:t>
            </a:r>
            <a:r>
              <a:rPr lang="ko-KR" altLang="en-US" sz="2000" dirty="0">
                <a:highlight>
                  <a:srgbClr val="FFFF00"/>
                </a:highlight>
              </a:rPr>
              <a:t>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72E09B-7FE7-4A0D-8823-DF6ADEB18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36" y="1666618"/>
            <a:ext cx="5417634" cy="39531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023CC39-A1E0-4FA3-A0C7-16729AAA18ED}"/>
              </a:ext>
            </a:extLst>
          </p:cNvPr>
          <p:cNvSpPr/>
          <p:nvPr/>
        </p:nvSpPr>
        <p:spPr>
          <a:xfrm>
            <a:off x="2543175" y="2076450"/>
            <a:ext cx="647700" cy="33051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0F3DD5A-4525-4778-A876-8AD97EAD9B2F}"/>
              </a:ext>
            </a:extLst>
          </p:cNvPr>
          <p:cNvSpPr/>
          <p:nvPr/>
        </p:nvSpPr>
        <p:spPr>
          <a:xfrm>
            <a:off x="4733925" y="2076449"/>
            <a:ext cx="647700" cy="33051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CF85B8-ABD5-4891-9553-524A4051932E}"/>
              </a:ext>
            </a:extLst>
          </p:cNvPr>
          <p:cNvSpPr txBox="1"/>
          <p:nvPr/>
        </p:nvSpPr>
        <p:spPr>
          <a:xfrm>
            <a:off x="6767864" y="3678317"/>
            <a:ext cx="49669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가설</a:t>
            </a:r>
            <a:r>
              <a:rPr lang="en-US" altLang="ko-KR" b="1" dirty="0"/>
              <a:t>1. 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ui-sans-serif"/>
              </a:rPr>
              <a:t>원유 기반 제품의 가격 상승</a:t>
            </a:r>
            <a:endParaRPr lang="en-US" altLang="ko-KR" b="1" i="0" dirty="0">
              <a:solidFill>
                <a:srgbClr val="0D0D0D"/>
              </a:solidFill>
              <a:effectLst/>
              <a:latin typeface="ui-sans-serif"/>
            </a:endParaRPr>
          </a:p>
          <a:p>
            <a:r>
              <a:rPr lang="ko-KR" altLang="en-US" b="0" i="0" dirty="0">
                <a:solidFill>
                  <a:srgbClr val="0D0D0D"/>
                </a:solidFill>
                <a:effectLst/>
                <a:latin typeface="ui-sans-serif"/>
              </a:rPr>
              <a:t>원유가 오르면 이를 재료로 하는 청소용품 가격이 올라가는데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,</a:t>
            </a:r>
          </a:p>
          <a:p>
            <a:r>
              <a:rPr lang="ko-KR" altLang="en-US" b="0" i="0" dirty="0">
                <a:solidFill>
                  <a:srgbClr val="0D0D0D"/>
                </a:solidFill>
                <a:effectLst/>
                <a:latin typeface="ui-sans-serif"/>
              </a:rPr>
              <a:t>가격이 더 오르기 전에 미리 구입</a:t>
            </a:r>
            <a:endParaRPr lang="en-US" altLang="ko-KR" b="0" i="0" dirty="0">
              <a:solidFill>
                <a:srgbClr val="0D0D0D"/>
              </a:solidFill>
              <a:effectLst/>
              <a:latin typeface="ui-sans-serif"/>
            </a:endParaRPr>
          </a:p>
          <a:p>
            <a:r>
              <a:rPr lang="ko-KR" altLang="en-US" b="1" i="0" dirty="0">
                <a:solidFill>
                  <a:srgbClr val="0D0D0D"/>
                </a:solidFill>
                <a:effectLst/>
                <a:latin typeface="ui-sans-serif"/>
              </a:rPr>
              <a:t>가설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ui-sans-serif"/>
              </a:rPr>
              <a:t>2</a:t>
            </a:r>
            <a:r>
              <a:rPr lang="en-US" altLang="ko-KR" b="1" dirty="0">
                <a:solidFill>
                  <a:srgbClr val="0D0D0D"/>
                </a:solidFill>
                <a:latin typeface="ui-sans-serif"/>
              </a:rPr>
              <a:t>. </a:t>
            </a:r>
            <a:r>
              <a:rPr lang="ko-KR" altLang="en-US" b="1" dirty="0">
                <a:solidFill>
                  <a:srgbClr val="0D0D0D"/>
                </a:solidFill>
                <a:latin typeface="ui-sans-serif"/>
              </a:rPr>
              <a:t>전염병</a:t>
            </a:r>
            <a:endParaRPr lang="en-US" altLang="ko-KR" b="1" dirty="0">
              <a:solidFill>
                <a:srgbClr val="0D0D0D"/>
              </a:solidFill>
              <a:latin typeface="ui-sans-serif"/>
            </a:endParaRPr>
          </a:p>
          <a:p>
            <a:r>
              <a:rPr lang="ko-KR" altLang="en-US" b="1" dirty="0">
                <a:solidFill>
                  <a:srgbClr val="0D0D0D"/>
                </a:solidFill>
                <a:latin typeface="ui-sans-serif"/>
              </a:rPr>
              <a:t>원인</a:t>
            </a:r>
            <a:r>
              <a:rPr lang="en-US" altLang="ko-KR" b="1" dirty="0">
                <a:solidFill>
                  <a:srgbClr val="0D0D0D"/>
                </a:solidFill>
                <a:latin typeface="ui-sans-serif"/>
              </a:rPr>
              <a:t>: </a:t>
            </a:r>
            <a:r>
              <a:rPr lang="ko-KR" altLang="en-US" b="1" dirty="0">
                <a:solidFill>
                  <a:srgbClr val="0D0D0D"/>
                </a:solidFill>
                <a:latin typeface="ui-sans-serif"/>
              </a:rPr>
              <a:t>전염병으로 인해 무역시장 동결 </a:t>
            </a:r>
            <a:r>
              <a:rPr lang="en-US" altLang="ko-KR" b="1" dirty="0">
                <a:solidFill>
                  <a:srgbClr val="0D0D0D"/>
                </a:solidFill>
                <a:latin typeface="ui-sans-serif"/>
              </a:rPr>
              <a:t>&gt; </a:t>
            </a:r>
            <a:r>
              <a:rPr lang="ko-KR" altLang="en-US" b="1" dirty="0">
                <a:solidFill>
                  <a:srgbClr val="0D0D0D"/>
                </a:solidFill>
                <a:latin typeface="ui-sans-serif"/>
              </a:rPr>
              <a:t>원유값 폭등</a:t>
            </a:r>
            <a:endParaRPr lang="en-US" altLang="ko-KR" b="1" dirty="0">
              <a:solidFill>
                <a:srgbClr val="0D0D0D"/>
              </a:solidFill>
              <a:latin typeface="ui-sans-serif"/>
            </a:endParaRPr>
          </a:p>
          <a:p>
            <a:r>
              <a:rPr lang="en-US" altLang="ko-KR" b="1" dirty="0">
                <a:solidFill>
                  <a:srgbClr val="0D0D0D"/>
                </a:solidFill>
                <a:latin typeface="ui-sans-serif"/>
              </a:rPr>
              <a:t>           </a:t>
            </a:r>
            <a:r>
              <a:rPr lang="ko-KR" altLang="en-US" b="1" dirty="0">
                <a:solidFill>
                  <a:srgbClr val="0D0D0D"/>
                </a:solidFill>
                <a:latin typeface="ui-sans-serif"/>
              </a:rPr>
              <a:t>전염명으로 인해 청소용품 수요 증가</a:t>
            </a:r>
            <a:r>
              <a:rPr lang="en-US" altLang="ko-KR" b="1" dirty="0">
                <a:solidFill>
                  <a:srgbClr val="0D0D0D"/>
                </a:solidFill>
                <a:latin typeface="ui-sans-serif"/>
              </a:rPr>
              <a:t>&gt; </a:t>
            </a:r>
            <a:r>
              <a:rPr lang="ko-KR" altLang="en-US" b="1" dirty="0">
                <a:solidFill>
                  <a:srgbClr val="0D0D0D"/>
                </a:solidFill>
                <a:latin typeface="ui-sans-serif"/>
              </a:rPr>
              <a:t>매출증가</a:t>
            </a:r>
            <a:endParaRPr lang="en-US" altLang="ko-KR" b="1" dirty="0">
              <a:solidFill>
                <a:srgbClr val="0D0D0D"/>
              </a:solidFill>
              <a:latin typeface="ui-sans-serif"/>
            </a:endParaRPr>
          </a:p>
          <a:p>
            <a:r>
              <a:rPr lang="ko-KR" altLang="en-US" b="1" dirty="0">
                <a:solidFill>
                  <a:srgbClr val="0D0D0D"/>
                </a:solidFill>
                <a:latin typeface="ui-sans-serif"/>
              </a:rPr>
              <a:t>가설</a:t>
            </a:r>
            <a:r>
              <a:rPr lang="en-US" altLang="ko-KR" b="1" dirty="0">
                <a:solidFill>
                  <a:srgbClr val="0D0D0D"/>
                </a:solidFill>
                <a:latin typeface="ui-sans-serif"/>
              </a:rPr>
              <a:t>3. </a:t>
            </a:r>
            <a:r>
              <a:rPr lang="ko-KR" altLang="en-US" b="1" dirty="0">
                <a:solidFill>
                  <a:srgbClr val="0D0D0D"/>
                </a:solidFill>
                <a:latin typeface="ui-sans-serif"/>
              </a:rPr>
              <a:t>무역규제</a:t>
            </a:r>
            <a:r>
              <a:rPr lang="en-US" altLang="ko-KR" b="1" dirty="0">
                <a:solidFill>
                  <a:srgbClr val="0D0D0D"/>
                </a:solidFill>
                <a:latin typeface="ui-sans-serif"/>
              </a:rPr>
              <a:t>?</a:t>
            </a:r>
          </a:p>
          <a:p>
            <a:r>
              <a:rPr lang="ko-KR" altLang="en-US" b="1" dirty="0">
                <a:solidFill>
                  <a:srgbClr val="0D0D0D"/>
                </a:solidFill>
                <a:latin typeface="ui-sans-serif"/>
              </a:rPr>
              <a:t>원인</a:t>
            </a:r>
            <a:r>
              <a:rPr lang="en-US" altLang="ko-KR" b="1" dirty="0">
                <a:solidFill>
                  <a:srgbClr val="0D0D0D"/>
                </a:solidFill>
                <a:latin typeface="ui-sans-serif"/>
              </a:rPr>
              <a:t>: </a:t>
            </a:r>
            <a:r>
              <a:rPr lang="ko-KR" altLang="en-US" b="1" dirty="0">
                <a:solidFill>
                  <a:srgbClr val="0D0D0D"/>
                </a:solidFill>
                <a:latin typeface="ui-sans-serif"/>
              </a:rPr>
              <a:t>수입원유 관세가 증가함 </a:t>
            </a:r>
            <a:r>
              <a:rPr lang="en-US" altLang="ko-KR" b="1" dirty="0">
                <a:solidFill>
                  <a:srgbClr val="0D0D0D"/>
                </a:solidFill>
                <a:latin typeface="ui-sans-serif"/>
              </a:rPr>
              <a:t>&gt; </a:t>
            </a:r>
            <a:r>
              <a:rPr lang="ko-KR" altLang="en-US" b="1" dirty="0">
                <a:solidFill>
                  <a:srgbClr val="0D0D0D"/>
                </a:solidFill>
                <a:latin typeface="ui-sans-serif"/>
              </a:rPr>
              <a:t>원유값 폭등 </a:t>
            </a:r>
            <a:endParaRPr lang="en-US" altLang="ko-KR" b="1" dirty="0">
              <a:solidFill>
                <a:srgbClr val="0D0D0D"/>
              </a:solidFill>
              <a:latin typeface="ui-sans-serif"/>
            </a:endParaRPr>
          </a:p>
          <a:p>
            <a:r>
              <a:rPr lang="en-US" altLang="ko-KR" b="1" dirty="0">
                <a:solidFill>
                  <a:srgbClr val="0D0D0D"/>
                </a:solidFill>
                <a:latin typeface="ui-sans-serif"/>
              </a:rPr>
              <a:t>            &gt; </a:t>
            </a:r>
            <a:r>
              <a:rPr lang="ko-KR" altLang="en-US" b="1" dirty="0">
                <a:solidFill>
                  <a:srgbClr val="0D0D0D"/>
                </a:solidFill>
                <a:latin typeface="ui-sans-serif"/>
              </a:rPr>
              <a:t>청소용품 앞으로 비싸질 것이라 예상 </a:t>
            </a:r>
            <a:r>
              <a:rPr lang="en-US" altLang="ko-KR" b="1" dirty="0">
                <a:solidFill>
                  <a:srgbClr val="0D0D0D"/>
                </a:solidFill>
                <a:latin typeface="ui-sans-serif"/>
              </a:rPr>
              <a:t>&gt; </a:t>
            </a:r>
            <a:r>
              <a:rPr lang="ko-KR" altLang="en-US" b="1" dirty="0">
                <a:solidFill>
                  <a:srgbClr val="0D0D0D"/>
                </a:solidFill>
                <a:highlight>
                  <a:srgbClr val="FFFF00"/>
                </a:highlight>
                <a:latin typeface="ui-sans-serif"/>
              </a:rPr>
              <a:t>미리 사재기 </a:t>
            </a:r>
            <a:endParaRPr lang="en-US" altLang="ko-KR" b="1" dirty="0">
              <a:solidFill>
                <a:srgbClr val="0D0D0D"/>
              </a:solidFill>
              <a:highlight>
                <a:srgbClr val="FFFF00"/>
              </a:highlight>
              <a:latin typeface="ui-sans-serif"/>
            </a:endParaRPr>
          </a:p>
          <a:p>
            <a:r>
              <a:rPr lang="ko-KR" altLang="en-US" b="1" dirty="0">
                <a:solidFill>
                  <a:srgbClr val="0D0D0D"/>
                </a:solidFill>
                <a:latin typeface="ui-sans-serif"/>
              </a:rPr>
              <a:t>가설</a:t>
            </a:r>
            <a:r>
              <a:rPr lang="en-US" altLang="ko-KR" b="1" dirty="0">
                <a:solidFill>
                  <a:srgbClr val="0D0D0D"/>
                </a:solidFill>
                <a:latin typeface="ui-sans-serif"/>
              </a:rPr>
              <a:t>4. </a:t>
            </a:r>
            <a:r>
              <a:rPr lang="ko-KR" altLang="en-US" b="1" dirty="0">
                <a:solidFill>
                  <a:srgbClr val="0D0D0D"/>
                </a:solidFill>
                <a:latin typeface="ui-sans-serif"/>
              </a:rPr>
              <a:t>운송</a:t>
            </a:r>
            <a:r>
              <a:rPr lang="en-US" altLang="ko-KR" b="1" dirty="0">
                <a:solidFill>
                  <a:srgbClr val="0D0D0D"/>
                </a:solidFill>
                <a:latin typeface="ui-sans-serif"/>
              </a:rPr>
              <a:t>(</a:t>
            </a:r>
            <a:r>
              <a:rPr lang="ko-KR" altLang="en-US" b="1" dirty="0">
                <a:solidFill>
                  <a:srgbClr val="0D0D0D"/>
                </a:solidFill>
                <a:latin typeface="ui-sans-serif"/>
              </a:rPr>
              <a:t>유통</a:t>
            </a:r>
            <a:r>
              <a:rPr lang="en-US" altLang="ko-KR" b="1" dirty="0">
                <a:solidFill>
                  <a:srgbClr val="0D0D0D"/>
                </a:solidFill>
                <a:latin typeface="ui-sans-serif"/>
              </a:rPr>
              <a:t>)</a:t>
            </a:r>
            <a:r>
              <a:rPr lang="ko-KR" altLang="en-US" b="1" dirty="0">
                <a:solidFill>
                  <a:srgbClr val="0D0D0D"/>
                </a:solidFill>
                <a:latin typeface="ui-sans-serif"/>
              </a:rPr>
              <a:t>비용 증가 </a:t>
            </a:r>
            <a:endParaRPr lang="en-US" altLang="ko-KR" b="1" dirty="0">
              <a:solidFill>
                <a:srgbClr val="0D0D0D"/>
              </a:solidFill>
              <a:latin typeface="ui-sans-serif"/>
            </a:endParaRPr>
          </a:p>
          <a:p>
            <a:r>
              <a:rPr lang="en-US" altLang="ko-KR" b="1" dirty="0">
                <a:solidFill>
                  <a:srgbClr val="0D0D0D"/>
                </a:solidFill>
                <a:latin typeface="ui-sans-serif"/>
              </a:rPr>
              <a:t>           3,7,12 </a:t>
            </a:r>
            <a:r>
              <a:rPr lang="ko-KR" altLang="en-US" b="1" dirty="0">
                <a:solidFill>
                  <a:srgbClr val="0D0D0D"/>
                </a:solidFill>
                <a:latin typeface="ui-sans-serif"/>
              </a:rPr>
              <a:t>상품 모두 운송비 포함 가격이 책정되기에  증가하였고 매출 역시 증가했다  </a:t>
            </a:r>
            <a:r>
              <a:rPr lang="en-US" altLang="ko-KR" b="1" dirty="0">
                <a:solidFill>
                  <a:srgbClr val="0D0D0D"/>
                </a:solidFill>
                <a:latin typeface="ui-sans-serif"/>
              </a:rPr>
              <a:t>&lt; </a:t>
            </a:r>
            <a:r>
              <a:rPr lang="ko-KR" altLang="en-US" b="1" dirty="0" err="1">
                <a:solidFill>
                  <a:srgbClr val="0D0D0D"/>
                </a:solidFill>
                <a:latin typeface="ui-sans-serif"/>
              </a:rPr>
              <a:t>이의있소</a:t>
            </a:r>
            <a:r>
              <a:rPr lang="ko-KR" altLang="en-US" b="1" dirty="0">
                <a:solidFill>
                  <a:srgbClr val="0D0D0D"/>
                </a:solidFill>
                <a:latin typeface="ui-sans-serif"/>
              </a:rPr>
              <a:t> </a:t>
            </a:r>
            <a:r>
              <a:rPr lang="en-US" altLang="ko-KR" b="1" dirty="0">
                <a:solidFill>
                  <a:srgbClr val="0D0D0D"/>
                </a:solidFill>
                <a:latin typeface="ui-sans-serif"/>
              </a:rPr>
              <a:t>: </a:t>
            </a:r>
            <a:r>
              <a:rPr lang="ko-KR" altLang="en-US" b="1" dirty="0">
                <a:solidFill>
                  <a:srgbClr val="0D0D0D"/>
                </a:solidFill>
                <a:latin typeface="ui-sans-serif"/>
              </a:rPr>
              <a:t>소비자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3206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파랑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114dcef-bd0d-459c-b9d7-fc63398cdbee" xsi:nil="true"/>
    <lcf76f155ced4ddcb4097134ff3c332f xmlns="1857a468-9f2d-455b-8425-136ceb0ac253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661AA2C327A4324587CA5B8F932705FD" ma:contentTypeVersion="16" ma:contentTypeDescription="새 문서를 만듭니다." ma:contentTypeScope="" ma:versionID="e9974894dc087bc702e39d51fac416ef">
  <xsd:schema xmlns:xsd="http://www.w3.org/2001/XMLSchema" xmlns:xs="http://www.w3.org/2001/XMLSchema" xmlns:p="http://schemas.microsoft.com/office/2006/metadata/properties" xmlns:ns2="1857a468-9f2d-455b-8425-136ceb0ac253" xmlns:ns3="9114dcef-bd0d-459c-b9d7-fc63398cdbee" targetNamespace="http://schemas.microsoft.com/office/2006/metadata/properties" ma:root="true" ma:fieldsID="41cd493e84cfcb347ae251f59b06abf5" ns2:_="" ns3:_="">
    <xsd:import namespace="1857a468-9f2d-455b-8425-136ceb0ac253"/>
    <xsd:import namespace="9114dcef-bd0d-459c-b9d7-fc63398cdbe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57a468-9f2d-455b-8425-136ceb0ac2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이미지 태그" ma:readOnly="false" ma:fieldId="{5cf76f15-5ced-4ddc-b409-7134ff3c332f}" ma:taxonomyMulti="true" ma:sspId="f1fa32a7-7a11-4d23-adca-71b1597c766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14dcef-bd0d-459c-b9d7-fc63398cdbee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54c65a67-eaa7-4f9d-a1f2-c1ec469a375d}" ma:internalName="TaxCatchAll" ma:showField="CatchAllData" ma:web="9114dcef-bd0d-459c-b9d7-fc63398cdbe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474F5F0-E47C-4CD4-9BF1-D80ACD90DC05}">
  <ds:schemaRefs>
    <ds:schemaRef ds:uri="http://purl.org/dc/dcmitype/"/>
    <ds:schemaRef ds:uri="http://schemas.microsoft.com/office/2006/documentManagement/types"/>
    <ds:schemaRef ds:uri="9114dcef-bd0d-459c-b9d7-fc63398cdbee"/>
    <ds:schemaRef ds:uri="http://www.w3.org/XML/1998/namespace"/>
    <ds:schemaRef ds:uri="http://purl.org/dc/elements/1.1/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1857a468-9f2d-455b-8425-136ceb0ac253"/>
  </ds:schemaRefs>
</ds:datastoreItem>
</file>

<file path=customXml/itemProps2.xml><?xml version="1.0" encoding="utf-8"?>
<ds:datastoreItem xmlns:ds="http://schemas.openxmlformats.org/officeDocument/2006/customXml" ds:itemID="{E29138D2-7D62-4711-8DD2-E2A210C093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857a468-9f2d-455b-8425-136ceb0ac253"/>
    <ds:schemaRef ds:uri="9114dcef-bd0d-459c-b9d7-fc63398cdb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B6E4AB4-6812-4825-A477-08F4E470421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7803</TotalTime>
  <Words>790</Words>
  <Application>Microsoft Office PowerPoint</Application>
  <PresentationFormat>와이드스크린</PresentationFormat>
  <Paragraphs>114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7" baseType="lpstr">
      <vt:lpstr>Noto Sans Symbols</vt:lpstr>
      <vt:lpstr>system-ui</vt:lpstr>
      <vt:lpstr>ui-sans-serif</vt:lpstr>
      <vt:lpstr>나눔스퀘어 네오 ExtraBold</vt:lpstr>
      <vt:lpstr>나눔스퀘어 네오 Heavy</vt:lpstr>
      <vt:lpstr>나눔스퀘어 네오 Regular</vt:lpstr>
      <vt:lpstr>Malgun Gothic</vt:lpstr>
      <vt:lpstr>Malgun Gothic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지표 추가: 2. 목요일 금요일 여부   </vt:lpstr>
      <vt:lpstr>결론: 지표 2개 더 추가하니까 정확도가 높아졌습니다  </vt:lpstr>
      <vt:lpstr>Brainstorming :  어떤 지표를 추가하면 판매량을 잘 예측할 수 있을까?   </vt:lpstr>
      <vt:lpstr>PowerPoint 프레젠테이션</vt:lpstr>
      <vt:lpstr>탐색적 데이터분석- 1. 상품별 판매량 추이 </vt:lpstr>
      <vt:lpstr>탐색적 데이터분석- 2. 고객 방문수와 상품 판매량 추이 </vt:lpstr>
      <vt:lpstr>탐색적 데이터분석- 3. 휘발유 가격과 상품 판매량 추이 </vt:lpstr>
      <vt:lpstr>탐색적 데이터분석- 3. 휘발유 가격과 상품 판매량 추이(추가 가설) </vt:lpstr>
      <vt:lpstr>탐색적 데이터분석- 4. 대상 상품과 같은 카테고리의 상품별 판매량 추이  </vt:lpstr>
      <vt:lpstr>탐색적 데이터분석- 5. 상품별 판매 변화량 비교  </vt:lpstr>
      <vt:lpstr>탐색적 데이터분석- 6. 요일별 판매량, 판매 변화량 비교  </vt:lpstr>
      <vt:lpstr>시계열 패턴 탐색- 시계열 데이터 분해 &amp; 자기상관 분석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양정우</cp:lastModifiedBy>
  <cp:revision>392</cp:revision>
  <dcterms:modified xsi:type="dcterms:W3CDTF">2024-11-14T05:29:56Z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16c548c-0cd3-4220-987a-a58bfd9a89d4_Enabled">
    <vt:lpwstr>true</vt:lpwstr>
  </property>
  <property fmtid="{D5CDD505-2E9C-101B-9397-08002B2CF9AE}" pid="3" name="MSIP_Label_b16c548c-0cd3-4220-987a-a58bfd9a89d4_SetDate">
    <vt:lpwstr>2022-01-28T12:25:58Z</vt:lpwstr>
  </property>
  <property fmtid="{D5CDD505-2E9C-101B-9397-08002B2CF9AE}" pid="4" name="MSIP_Label_b16c548c-0cd3-4220-987a-a58bfd9a89d4_Method">
    <vt:lpwstr>Privileged</vt:lpwstr>
  </property>
  <property fmtid="{D5CDD505-2E9C-101B-9397-08002B2CF9AE}" pid="5" name="MSIP_Label_b16c548c-0cd3-4220-987a-a58bfd9a89d4_Name">
    <vt:lpwstr>b16c548c-0cd3-4220-987a-a58bfd9a89d4</vt:lpwstr>
  </property>
  <property fmtid="{D5CDD505-2E9C-101B-9397-08002B2CF9AE}" pid="6" name="MSIP_Label_b16c548c-0cd3-4220-987a-a58bfd9a89d4_SiteId">
    <vt:lpwstr>522a0f89-ae58-43b6-821b-2b06cecc7d8a</vt:lpwstr>
  </property>
  <property fmtid="{D5CDD505-2E9C-101B-9397-08002B2CF9AE}" pid="7" name="MSIP_Label_b16c548c-0cd3-4220-987a-a58bfd9a89d4_ActionId">
    <vt:lpwstr>0e831c6a-4daf-459e-a66c-38ad3bcc73cf</vt:lpwstr>
  </property>
  <property fmtid="{D5CDD505-2E9C-101B-9397-08002B2CF9AE}" pid="8" name="MSIP_Label_b16c548c-0cd3-4220-987a-a58bfd9a89d4_ContentBits">
    <vt:lpwstr>0</vt:lpwstr>
  </property>
  <property fmtid="{D5CDD505-2E9C-101B-9397-08002B2CF9AE}" pid="9" name="ContentTypeId">
    <vt:lpwstr>0x010100661AA2C327A4324587CA5B8F932705FD</vt:lpwstr>
  </property>
  <property fmtid="{D5CDD505-2E9C-101B-9397-08002B2CF9AE}" pid="10" name="MediaServiceImageTags">
    <vt:lpwstr/>
  </property>
</Properties>
</file>